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5" r:id="rId9"/>
    <p:sldId id="264" r:id="rId10"/>
    <p:sldId id="268" r:id="rId11"/>
    <p:sldId id="266" r:id="rId12"/>
    <p:sldId id="267"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5CEB"/>
    <a:srgbClr val="FF6600"/>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71AF028D-5001-4770-AD80-1579FB93857F}" type="datetimeFigureOut">
              <a:rPr lang="de-DE" smtClean="0"/>
              <a:t>11.02.2019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3C607A-A980-45B2-9E95-1FBE12E627C4}" type="slidenum">
              <a:rPr lang="de-DE" smtClean="0"/>
              <a:t>‹Nr.›</a:t>
            </a:fld>
            <a:endParaRPr lang="de-DE"/>
          </a:p>
        </p:txBody>
      </p:sp>
    </p:spTree>
    <p:extLst>
      <p:ext uri="{BB962C8B-B14F-4D97-AF65-F5344CB8AC3E}">
        <p14:creationId xmlns:p14="http://schemas.microsoft.com/office/powerpoint/2010/main" val="157189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1AF028D-5001-4770-AD80-1579FB93857F}" type="datetimeFigureOut">
              <a:rPr lang="de-DE" smtClean="0"/>
              <a:t>11.02.2019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3C607A-A980-45B2-9E95-1FBE12E627C4}" type="slidenum">
              <a:rPr lang="de-DE" smtClean="0"/>
              <a:t>‹Nr.›</a:t>
            </a:fld>
            <a:endParaRPr lang="de-DE"/>
          </a:p>
        </p:txBody>
      </p:sp>
    </p:spTree>
    <p:extLst>
      <p:ext uri="{BB962C8B-B14F-4D97-AF65-F5344CB8AC3E}">
        <p14:creationId xmlns:p14="http://schemas.microsoft.com/office/powerpoint/2010/main" val="844298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1AF028D-5001-4770-AD80-1579FB93857F}" type="datetimeFigureOut">
              <a:rPr lang="de-DE" smtClean="0"/>
              <a:t>11.02.2019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3C607A-A980-45B2-9E95-1FBE12E627C4}" type="slidenum">
              <a:rPr lang="de-DE" smtClean="0"/>
              <a:t>‹Nr.›</a:t>
            </a:fld>
            <a:endParaRPr lang="de-DE"/>
          </a:p>
        </p:txBody>
      </p:sp>
    </p:spTree>
    <p:extLst>
      <p:ext uri="{BB962C8B-B14F-4D97-AF65-F5344CB8AC3E}">
        <p14:creationId xmlns:p14="http://schemas.microsoft.com/office/powerpoint/2010/main" val="93754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1AF028D-5001-4770-AD80-1579FB93857F}" type="datetimeFigureOut">
              <a:rPr lang="de-DE" smtClean="0"/>
              <a:t>11.02.2019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3C607A-A980-45B2-9E95-1FBE12E627C4}" type="slidenum">
              <a:rPr lang="de-DE" smtClean="0"/>
              <a:t>‹Nr.›</a:t>
            </a:fld>
            <a:endParaRPr lang="de-DE"/>
          </a:p>
        </p:txBody>
      </p:sp>
    </p:spTree>
    <p:extLst>
      <p:ext uri="{BB962C8B-B14F-4D97-AF65-F5344CB8AC3E}">
        <p14:creationId xmlns:p14="http://schemas.microsoft.com/office/powerpoint/2010/main" val="190036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71AF028D-5001-4770-AD80-1579FB93857F}" type="datetimeFigureOut">
              <a:rPr lang="de-DE" smtClean="0"/>
              <a:t>11.02.2019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D3C607A-A980-45B2-9E95-1FBE12E627C4}" type="slidenum">
              <a:rPr lang="de-DE" smtClean="0"/>
              <a:t>‹Nr.›</a:t>
            </a:fld>
            <a:endParaRPr lang="de-DE"/>
          </a:p>
        </p:txBody>
      </p:sp>
    </p:spTree>
    <p:extLst>
      <p:ext uri="{BB962C8B-B14F-4D97-AF65-F5344CB8AC3E}">
        <p14:creationId xmlns:p14="http://schemas.microsoft.com/office/powerpoint/2010/main" val="595711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71AF028D-5001-4770-AD80-1579FB93857F}" type="datetimeFigureOut">
              <a:rPr lang="de-DE" smtClean="0"/>
              <a:t>11.02.2019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D3C607A-A980-45B2-9E95-1FBE12E627C4}" type="slidenum">
              <a:rPr lang="de-DE" smtClean="0"/>
              <a:t>‹Nr.›</a:t>
            </a:fld>
            <a:endParaRPr lang="de-DE"/>
          </a:p>
        </p:txBody>
      </p:sp>
    </p:spTree>
    <p:extLst>
      <p:ext uri="{BB962C8B-B14F-4D97-AF65-F5344CB8AC3E}">
        <p14:creationId xmlns:p14="http://schemas.microsoft.com/office/powerpoint/2010/main" val="1250742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71AF028D-5001-4770-AD80-1579FB93857F}" type="datetimeFigureOut">
              <a:rPr lang="de-DE" smtClean="0"/>
              <a:t>11.02.2019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D3C607A-A980-45B2-9E95-1FBE12E627C4}" type="slidenum">
              <a:rPr lang="de-DE" smtClean="0"/>
              <a:t>‹Nr.›</a:t>
            </a:fld>
            <a:endParaRPr lang="de-DE"/>
          </a:p>
        </p:txBody>
      </p:sp>
    </p:spTree>
    <p:extLst>
      <p:ext uri="{BB962C8B-B14F-4D97-AF65-F5344CB8AC3E}">
        <p14:creationId xmlns:p14="http://schemas.microsoft.com/office/powerpoint/2010/main" val="2576221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71AF028D-5001-4770-AD80-1579FB93857F}" type="datetimeFigureOut">
              <a:rPr lang="de-DE" smtClean="0"/>
              <a:t>11.02.2019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D3C607A-A980-45B2-9E95-1FBE12E627C4}" type="slidenum">
              <a:rPr lang="de-DE" smtClean="0"/>
              <a:t>‹Nr.›</a:t>
            </a:fld>
            <a:endParaRPr lang="de-DE"/>
          </a:p>
        </p:txBody>
      </p:sp>
    </p:spTree>
    <p:extLst>
      <p:ext uri="{BB962C8B-B14F-4D97-AF65-F5344CB8AC3E}">
        <p14:creationId xmlns:p14="http://schemas.microsoft.com/office/powerpoint/2010/main" val="73996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1AF028D-5001-4770-AD80-1579FB93857F}" type="datetimeFigureOut">
              <a:rPr lang="de-DE" smtClean="0"/>
              <a:t>11.02.2019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D3C607A-A980-45B2-9E95-1FBE12E627C4}" type="slidenum">
              <a:rPr lang="de-DE" smtClean="0"/>
              <a:t>‹Nr.›</a:t>
            </a:fld>
            <a:endParaRPr lang="de-DE"/>
          </a:p>
        </p:txBody>
      </p:sp>
    </p:spTree>
    <p:extLst>
      <p:ext uri="{BB962C8B-B14F-4D97-AF65-F5344CB8AC3E}">
        <p14:creationId xmlns:p14="http://schemas.microsoft.com/office/powerpoint/2010/main" val="756605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1AF028D-5001-4770-AD80-1579FB93857F}" type="datetimeFigureOut">
              <a:rPr lang="de-DE" smtClean="0"/>
              <a:t>11.02.2019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D3C607A-A980-45B2-9E95-1FBE12E627C4}" type="slidenum">
              <a:rPr lang="de-DE" smtClean="0"/>
              <a:t>‹Nr.›</a:t>
            </a:fld>
            <a:endParaRPr lang="de-DE"/>
          </a:p>
        </p:txBody>
      </p:sp>
    </p:spTree>
    <p:extLst>
      <p:ext uri="{BB962C8B-B14F-4D97-AF65-F5344CB8AC3E}">
        <p14:creationId xmlns:p14="http://schemas.microsoft.com/office/powerpoint/2010/main" val="3508926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71AF028D-5001-4770-AD80-1579FB93857F}" type="datetimeFigureOut">
              <a:rPr lang="de-DE" smtClean="0"/>
              <a:t>11.02.2019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D3C607A-A980-45B2-9E95-1FBE12E627C4}" type="slidenum">
              <a:rPr lang="de-DE" smtClean="0"/>
              <a:t>‹Nr.›</a:t>
            </a:fld>
            <a:endParaRPr lang="de-DE"/>
          </a:p>
        </p:txBody>
      </p:sp>
    </p:spTree>
    <p:extLst>
      <p:ext uri="{BB962C8B-B14F-4D97-AF65-F5344CB8AC3E}">
        <p14:creationId xmlns:p14="http://schemas.microsoft.com/office/powerpoint/2010/main" val="3840476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AF028D-5001-4770-AD80-1579FB93857F}" type="datetimeFigureOut">
              <a:rPr lang="de-DE" smtClean="0"/>
              <a:t>11.02.2019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C607A-A980-45B2-9E95-1FBE12E627C4}" type="slidenum">
              <a:rPr lang="de-DE" smtClean="0"/>
              <a:t>‹Nr.›</a:t>
            </a:fld>
            <a:endParaRPr lang="de-DE"/>
          </a:p>
        </p:txBody>
      </p:sp>
    </p:spTree>
    <p:extLst>
      <p:ext uri="{BB962C8B-B14F-4D97-AF65-F5344CB8AC3E}">
        <p14:creationId xmlns:p14="http://schemas.microsoft.com/office/powerpoint/2010/main" val="3222941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serlo.org/mathe/geometrie/sinus-kosinus-tangens/sinus-kosinus-tangens-rechtwinkligen-dreieck/aufgaben-sinus-kosinus-tangens-rechtwinkligen-dreieck" TargetMode="External"/><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de.serlo.org/mathe/geometrie/sinus-kosinus-tangens/sinus-kosinus-tangens-rechtwinkligen-dreieck/aufgaben-sinus-kosinus-tangens-rechtwinkligen-dreieck" TargetMode="Externa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27584" y="260649"/>
            <a:ext cx="7772400" cy="936103"/>
          </a:xfrm>
        </p:spPr>
        <p:txBody>
          <a:bodyPr/>
          <a:lstStyle/>
          <a:p>
            <a:r>
              <a:rPr lang="de-DE" dirty="0" smtClean="0"/>
              <a:t>Trigonometrie</a:t>
            </a:r>
            <a:endParaRPr lang="de-DE" dirty="0"/>
          </a:p>
        </p:txBody>
      </p:sp>
      <p:sp>
        <p:nvSpPr>
          <p:cNvPr id="3" name="Untertitel 2"/>
          <p:cNvSpPr>
            <a:spLocks noGrp="1"/>
          </p:cNvSpPr>
          <p:nvPr>
            <p:ph type="subTitle" idx="1"/>
          </p:nvPr>
        </p:nvSpPr>
        <p:spPr>
          <a:xfrm>
            <a:off x="683568" y="1340768"/>
            <a:ext cx="7776864" cy="4680520"/>
          </a:xfrm>
        </p:spPr>
        <p:txBody>
          <a:bodyPr>
            <a:normAutofit/>
          </a:bodyPr>
          <a:lstStyle/>
          <a:p>
            <a:pPr algn="l"/>
            <a:r>
              <a:rPr lang="de-DE" sz="2000" dirty="0" smtClean="0">
                <a:solidFill>
                  <a:schemeClr val="tx1">
                    <a:lumMod val="95000"/>
                    <a:lumOff val="5000"/>
                  </a:schemeClr>
                </a:solidFill>
              </a:rPr>
              <a:t>Wofür brauche ich das?</a:t>
            </a:r>
          </a:p>
          <a:p>
            <a:pPr algn="l"/>
            <a:r>
              <a:rPr lang="de-DE" sz="1800" dirty="0" smtClean="0"/>
              <a:t>Das Wort </a:t>
            </a:r>
            <a:r>
              <a:rPr lang="de-DE" sz="1800" i="1" dirty="0" smtClean="0"/>
              <a:t>„Trigonometrie“ </a:t>
            </a:r>
            <a:r>
              <a:rPr lang="de-DE" sz="1800" i="1" dirty="0"/>
              <a:t> </a:t>
            </a:r>
            <a:r>
              <a:rPr lang="de-DE" sz="1800" dirty="0" smtClean="0"/>
              <a:t>ist griechisch und heißt übersetzt </a:t>
            </a:r>
            <a:r>
              <a:rPr lang="de-DE" sz="1800" i="1" dirty="0" smtClean="0"/>
              <a:t>„Dreiecksmessung“. </a:t>
            </a:r>
            <a:r>
              <a:rPr lang="de-DE" sz="1800" dirty="0" smtClean="0"/>
              <a:t>Man kann damit Winkel und Strecken in einem rechtwinkligen Dreieck berechnen. </a:t>
            </a:r>
          </a:p>
          <a:p>
            <a:pPr algn="l"/>
            <a:endParaRPr lang="de-DE" sz="1800" dirty="0" smtClean="0"/>
          </a:p>
          <a:p>
            <a:pPr algn="l"/>
            <a:r>
              <a:rPr lang="de-DE" sz="2000" dirty="0" smtClean="0">
                <a:solidFill>
                  <a:schemeClr val="tx1">
                    <a:lumMod val="95000"/>
                    <a:lumOff val="5000"/>
                  </a:schemeClr>
                </a:solidFill>
              </a:rPr>
              <a:t>Wann kann ich es anwenden?</a:t>
            </a:r>
          </a:p>
          <a:p>
            <a:pPr algn="l"/>
            <a:r>
              <a:rPr lang="de-DE" sz="1800" dirty="0" smtClean="0"/>
              <a:t>Man kann es nur in rechtwinkligen Dreiecken anwenden. </a:t>
            </a:r>
          </a:p>
          <a:p>
            <a:pPr algn="l"/>
            <a:endParaRPr lang="de-DE" sz="1800" dirty="0" smtClean="0"/>
          </a:p>
          <a:p>
            <a:pPr algn="l"/>
            <a:r>
              <a:rPr lang="de-DE" sz="2000" dirty="0" smtClean="0">
                <a:solidFill>
                  <a:schemeClr val="tx1">
                    <a:lumMod val="95000"/>
                    <a:lumOff val="5000"/>
                  </a:schemeClr>
                </a:solidFill>
              </a:rPr>
              <a:t>Ist das Thema schwer?</a:t>
            </a:r>
          </a:p>
          <a:p>
            <a:pPr algn="l"/>
            <a:r>
              <a:rPr lang="de-DE" sz="2000" dirty="0" smtClean="0"/>
              <a:t>Nein, eigentlich nicht, Es gibt nur drei einfache Formeln und die stehen auch noch in der Formelsammlung. Aber man muss wissen, wann man welche Formel benutzen darf und man muss Gleichungen umstellen können. </a:t>
            </a:r>
          </a:p>
          <a:p>
            <a:pPr algn="l"/>
            <a:endParaRPr lang="de-DE" sz="2000" dirty="0"/>
          </a:p>
        </p:txBody>
      </p:sp>
    </p:spTree>
    <p:extLst>
      <p:ext uri="{BB962C8B-B14F-4D97-AF65-F5344CB8AC3E}">
        <p14:creationId xmlns:p14="http://schemas.microsoft.com/office/powerpoint/2010/main" val="664697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457200" y="274638"/>
            <a:ext cx="8229600" cy="63408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3600" dirty="0" smtClean="0"/>
              <a:t>Berechnung mit der </a:t>
            </a:r>
            <a:r>
              <a:rPr lang="de-DE" sz="3600" dirty="0" err="1"/>
              <a:t>K</a:t>
            </a:r>
            <a:r>
              <a:rPr lang="de-DE" sz="3600" dirty="0" err="1" smtClean="0"/>
              <a:t>osinusfunktion</a:t>
            </a:r>
            <a:endParaRPr lang="de-DE" sz="3600" dirty="0"/>
          </a:p>
        </p:txBody>
      </p:sp>
      <mc:AlternateContent xmlns:mc="http://schemas.openxmlformats.org/markup-compatibility/2006">
        <mc:Choice xmlns:a14="http://schemas.microsoft.com/office/drawing/2010/main" Requires="a14">
          <p:sp>
            <p:nvSpPr>
              <p:cNvPr id="5" name="Inhaltsplatzhalter 4"/>
              <p:cNvSpPr>
                <a:spLocks noGrp="1"/>
              </p:cNvSpPr>
              <p:nvPr>
                <p:ph idx="1"/>
              </p:nvPr>
            </p:nvSpPr>
            <p:spPr>
              <a:xfrm>
                <a:off x="847400" y="3645024"/>
                <a:ext cx="2773388" cy="577274"/>
              </a:xfrm>
              <a:prstGeom prst="rect">
                <a:avLst/>
              </a:prstGeom>
            </p:spPr>
            <p:txBody>
              <a:bodyPr wrap="none">
                <a:spAutoFit/>
              </a:bodyPr>
              <a:lstStyle/>
              <a:p>
                <a:pPr marL="0" indent="0">
                  <a:buNone/>
                </a:pPr>
                <a:r>
                  <a:rPr lang="de-DE" sz="2400" dirty="0" smtClean="0"/>
                  <a:t>cos </a:t>
                </a:r>
                <a:r>
                  <a:rPr lang="de-DE" sz="2400" dirty="0"/>
                  <a:t>ß</a:t>
                </a:r>
                <a:r>
                  <a:rPr lang="de-DE" sz="2400" dirty="0" smtClean="0">
                    <a:solidFill>
                      <a:schemeClr val="tx1"/>
                    </a:solidFill>
                  </a:rPr>
                  <a:t> </a:t>
                </a:r>
                <a:r>
                  <a:rPr lang="de-DE" sz="2400" dirty="0">
                    <a:solidFill>
                      <a:schemeClr val="tx1"/>
                    </a:solidFill>
                  </a:rPr>
                  <a:t>= </a:t>
                </a:r>
                <a14:m>
                  <m:oMath xmlns:m="http://schemas.openxmlformats.org/officeDocument/2006/math">
                    <m:f>
                      <m:fPr>
                        <m:ctrlPr>
                          <a:rPr lang="de-DE" sz="2000" i="1">
                            <a:solidFill>
                              <a:schemeClr val="tx1"/>
                            </a:solidFill>
                            <a:latin typeface="Cambria Math"/>
                          </a:rPr>
                        </m:ctrlPr>
                      </m:fPr>
                      <m:num>
                        <m:r>
                          <a:rPr lang="de-DE" sz="2000" b="0" i="1" smtClean="0">
                            <a:solidFill>
                              <a:schemeClr val="tx1"/>
                            </a:solidFill>
                            <a:latin typeface="Cambria Math"/>
                          </a:rPr>
                          <m:t>𝐴𝑛𝑘𝑎𝑡h𝑒𝑡𝑒</m:t>
                        </m:r>
                        <m:r>
                          <a:rPr lang="de-DE" sz="2000" b="0" i="1" smtClean="0">
                            <a:solidFill>
                              <a:schemeClr val="tx1"/>
                            </a:solidFill>
                            <a:latin typeface="Cambria Math"/>
                          </a:rPr>
                          <m:t> (</m:t>
                        </m:r>
                        <m:r>
                          <a:rPr lang="de-DE" sz="2000" i="1">
                            <a:solidFill>
                              <a:schemeClr val="tx1"/>
                            </a:solidFill>
                            <a:latin typeface="Cambria Math"/>
                          </a:rPr>
                          <m:t>𝑣𝑜𝑛</m:t>
                        </m:r>
                        <m:r>
                          <a:rPr lang="de-DE" sz="2000" i="1">
                            <a:solidFill>
                              <a:schemeClr val="tx1"/>
                            </a:solidFill>
                            <a:latin typeface="Cambria Math"/>
                          </a:rPr>
                          <m:t> ß)</m:t>
                        </m:r>
                      </m:num>
                      <m:den>
                        <m:r>
                          <a:rPr lang="de-DE" sz="2000" i="1">
                            <a:solidFill>
                              <a:schemeClr val="tx1"/>
                            </a:solidFill>
                            <a:latin typeface="Cambria Math"/>
                          </a:rPr>
                          <m:t>𝐻𝑦𝑝𝑜𝑡𝑒𝑛𝑢𝑠𝑒</m:t>
                        </m:r>
                      </m:den>
                    </m:f>
                  </m:oMath>
                </a14:m>
                <a:endParaRPr lang="de-DE" dirty="0"/>
              </a:p>
            </p:txBody>
          </p:sp>
        </mc:Choice>
        <mc:Fallback>
          <p:sp>
            <p:nvSpPr>
              <p:cNvPr id="5" name="Inhaltsplatzhalter 4"/>
              <p:cNvSpPr>
                <a:spLocks noGrp="1" noRot="1" noChangeAspect="1" noMove="1" noResize="1" noEditPoints="1" noAdjustHandles="1" noChangeArrowheads="1" noChangeShapeType="1" noTextEdit="1"/>
              </p:cNvSpPr>
              <p:nvPr>
                <p:ph idx="1"/>
              </p:nvPr>
            </p:nvSpPr>
            <p:spPr>
              <a:xfrm>
                <a:off x="847400" y="3645024"/>
                <a:ext cx="2773388" cy="577274"/>
              </a:xfrm>
              <a:prstGeom prst="rect">
                <a:avLst/>
              </a:prstGeom>
              <a:blipFill rotWithShape="1">
                <a:blip r:embed="rId2"/>
                <a:stretch>
                  <a:fillRect l="-3297" t="-3158" b="-8421"/>
                </a:stretch>
              </a:blipFill>
            </p:spPr>
            <p:txBody>
              <a:bodyPr/>
              <a:lstStyle/>
              <a:p>
                <a:r>
                  <a:rPr lang="de-DE">
                    <a:noFill/>
                  </a:rPr>
                  <a:t> </a:t>
                </a:r>
              </a:p>
            </p:txBody>
          </p:sp>
        </mc:Fallback>
      </mc:AlternateContent>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 y="1692285"/>
            <a:ext cx="2160240" cy="12768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feld 5"/>
          <p:cNvSpPr txBox="1"/>
          <p:nvPr/>
        </p:nvSpPr>
        <p:spPr>
          <a:xfrm>
            <a:off x="457200" y="1349886"/>
            <a:ext cx="2736304" cy="369332"/>
          </a:xfrm>
          <a:prstGeom prst="rect">
            <a:avLst/>
          </a:prstGeom>
          <a:noFill/>
        </p:spPr>
        <p:txBody>
          <a:bodyPr wrap="square" rtlCol="0">
            <a:spAutoFit/>
          </a:bodyPr>
          <a:lstStyle/>
          <a:p>
            <a:r>
              <a:rPr lang="de-DE" b="1" u="sng" dirty="0" smtClean="0"/>
              <a:t>Einen Winkel berechnen:</a:t>
            </a:r>
            <a:endParaRPr lang="de-DE" b="1" u="sng" dirty="0"/>
          </a:p>
        </p:txBody>
      </p:sp>
      <p:sp>
        <p:nvSpPr>
          <p:cNvPr id="8" name="Inhaltsplatzhalter 4"/>
          <p:cNvSpPr txBox="1">
            <a:spLocks/>
          </p:cNvSpPr>
          <p:nvPr/>
        </p:nvSpPr>
        <p:spPr>
          <a:xfrm>
            <a:off x="1043608" y="5373216"/>
            <a:ext cx="1290738" cy="461665"/>
          </a:xfrm>
          <a:prstGeom prst="rect">
            <a:avLst/>
          </a:prstGeom>
        </p:spPr>
        <p:txBody>
          <a:bodyPr vert="horz" wrap="non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2400" dirty="0"/>
              <a:t>ß</a:t>
            </a:r>
            <a:r>
              <a:rPr lang="de-DE" sz="2400" dirty="0" smtClean="0"/>
              <a:t> = </a:t>
            </a:r>
            <a:r>
              <a:rPr lang="de-DE" sz="2400" b="1" dirty="0" smtClean="0"/>
              <a:t>38,8°</a:t>
            </a:r>
            <a:endParaRPr lang="de-DE" b="1" dirty="0"/>
          </a:p>
        </p:txBody>
      </p:sp>
      <mc:AlternateContent xmlns:mc="http://schemas.openxmlformats.org/markup-compatibility/2006">
        <mc:Choice xmlns:a14="http://schemas.microsoft.com/office/drawing/2010/main" Requires="a14">
          <p:sp>
            <p:nvSpPr>
              <p:cNvPr id="9" name="Inhaltsplatzhalter 4"/>
              <p:cNvSpPr txBox="1">
                <a:spLocks/>
              </p:cNvSpPr>
              <p:nvPr/>
            </p:nvSpPr>
            <p:spPr>
              <a:xfrm>
                <a:off x="847400" y="4503840"/>
                <a:ext cx="1482137" cy="552780"/>
              </a:xfrm>
              <a:prstGeom prst="rect">
                <a:avLst/>
              </a:prstGeom>
            </p:spPr>
            <p:txBody>
              <a:bodyPr vert="horz" wrap="non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2400" dirty="0" smtClean="0"/>
                  <a:t>cos </a:t>
                </a:r>
                <a:r>
                  <a:rPr lang="de-DE" sz="2400" dirty="0"/>
                  <a:t>ß</a:t>
                </a:r>
                <a:r>
                  <a:rPr lang="de-DE" sz="2400" dirty="0" smtClean="0"/>
                  <a:t> = </a:t>
                </a:r>
                <a14:m>
                  <m:oMath xmlns:m="http://schemas.openxmlformats.org/officeDocument/2006/math">
                    <m:f>
                      <m:fPr>
                        <m:ctrlPr>
                          <a:rPr lang="de-DE" sz="2000" i="1">
                            <a:latin typeface="Cambria Math"/>
                          </a:rPr>
                        </m:ctrlPr>
                      </m:fPr>
                      <m:num>
                        <m:r>
                          <a:rPr lang="de-DE" sz="2000" b="0" i="1" smtClean="0">
                            <a:latin typeface="Cambria Math"/>
                          </a:rPr>
                          <m:t>8,1</m:t>
                        </m:r>
                      </m:num>
                      <m:den>
                        <m:r>
                          <a:rPr lang="de-DE" sz="2000" b="0" i="1" smtClean="0">
                            <a:latin typeface="Cambria Math"/>
                          </a:rPr>
                          <m:t>10,4</m:t>
                        </m:r>
                      </m:den>
                    </m:f>
                  </m:oMath>
                </a14:m>
                <a:endParaRPr lang="de-DE" dirty="0"/>
              </a:p>
            </p:txBody>
          </p:sp>
        </mc:Choice>
        <mc:Fallback>
          <p:sp>
            <p:nvSpPr>
              <p:cNvPr id="9" name="Inhaltsplatzhalter 4"/>
              <p:cNvSpPr txBox="1">
                <a:spLocks noRot="1" noChangeAspect="1" noMove="1" noResize="1" noEditPoints="1" noAdjustHandles="1" noChangeArrowheads="1" noChangeShapeType="1" noTextEdit="1"/>
              </p:cNvSpPr>
              <p:nvPr/>
            </p:nvSpPr>
            <p:spPr>
              <a:xfrm>
                <a:off x="847400" y="4503840"/>
                <a:ext cx="1482137" cy="552780"/>
              </a:xfrm>
              <a:prstGeom prst="rect">
                <a:avLst/>
              </a:prstGeom>
              <a:blipFill rotWithShape="1">
                <a:blip r:embed="rId4"/>
                <a:stretch>
                  <a:fillRect l="-6173" t="-5556" b="-12222"/>
                </a:stretch>
              </a:blipFill>
            </p:spPr>
            <p:txBody>
              <a:bodyPr/>
              <a:lstStyle/>
              <a:p>
                <a:r>
                  <a:rPr lang="de-DE">
                    <a:noFill/>
                  </a:rPr>
                  <a:t> </a:t>
                </a:r>
              </a:p>
            </p:txBody>
          </p:sp>
        </mc:Fallback>
      </mc:AlternateContent>
      <p:cxnSp>
        <p:nvCxnSpPr>
          <p:cNvPr id="10" name="Gerade Verbindung 9"/>
          <p:cNvCxnSpPr/>
          <p:nvPr/>
        </p:nvCxnSpPr>
        <p:spPr>
          <a:xfrm>
            <a:off x="4572000" y="1349886"/>
            <a:ext cx="0" cy="4959434"/>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5212189" y="1322953"/>
            <a:ext cx="2736304" cy="369332"/>
          </a:xfrm>
          <a:prstGeom prst="rect">
            <a:avLst/>
          </a:prstGeom>
          <a:noFill/>
        </p:spPr>
        <p:txBody>
          <a:bodyPr wrap="square" rtlCol="0">
            <a:spAutoFit/>
          </a:bodyPr>
          <a:lstStyle/>
          <a:p>
            <a:r>
              <a:rPr lang="de-DE" b="1" u="sng" dirty="0" smtClean="0"/>
              <a:t>Eine Seite berechnen:</a:t>
            </a:r>
            <a:endParaRPr lang="de-DE" b="1" u="sng" dirty="0"/>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0152" y="1719218"/>
            <a:ext cx="1711560" cy="14316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a14="http://schemas.microsoft.com/office/drawing/2010/main" Requires="a14">
          <p:sp>
            <p:nvSpPr>
              <p:cNvPr id="14" name="Inhaltsplatzhalter 4"/>
              <p:cNvSpPr txBox="1">
                <a:spLocks/>
              </p:cNvSpPr>
              <p:nvPr/>
            </p:nvSpPr>
            <p:spPr>
              <a:xfrm>
                <a:off x="5212189" y="3508787"/>
                <a:ext cx="1296445" cy="529312"/>
              </a:xfrm>
              <a:prstGeom prst="rect">
                <a:avLst/>
              </a:prstGeom>
            </p:spPr>
            <p:txBody>
              <a:bodyPr vert="horz" wrap="non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2400" dirty="0" smtClean="0"/>
                  <a:t>cos </a:t>
                </a:r>
                <a:r>
                  <a:rPr lang="el-GR" sz="2400" dirty="0" smtClean="0"/>
                  <a:t>α</a:t>
                </a:r>
                <a:r>
                  <a:rPr lang="de-DE" sz="2400" dirty="0"/>
                  <a:t> = </a:t>
                </a:r>
                <a14:m>
                  <m:oMath xmlns:m="http://schemas.openxmlformats.org/officeDocument/2006/math">
                    <m:f>
                      <m:fPr>
                        <m:ctrlPr>
                          <a:rPr lang="de-DE" sz="2000" i="1">
                            <a:latin typeface="Cambria Math"/>
                          </a:rPr>
                        </m:ctrlPr>
                      </m:fPr>
                      <m:num>
                        <m:r>
                          <a:rPr lang="de-DE" sz="2000" i="1" smtClean="0">
                            <a:latin typeface="Cambria Math"/>
                          </a:rPr>
                          <m:t>𝐴</m:t>
                        </m:r>
                        <m:r>
                          <a:rPr lang="de-DE" sz="2000" i="1" smtClean="0">
                            <a:latin typeface="Cambria Math"/>
                          </a:rPr>
                          <m:t> </m:t>
                        </m:r>
                      </m:num>
                      <m:den>
                        <m:r>
                          <a:rPr lang="de-DE" sz="2000" i="1">
                            <a:latin typeface="Cambria Math"/>
                          </a:rPr>
                          <m:t>𝐻</m:t>
                        </m:r>
                      </m:den>
                    </m:f>
                  </m:oMath>
                </a14:m>
                <a:endParaRPr lang="de-DE" dirty="0"/>
              </a:p>
            </p:txBody>
          </p:sp>
        </mc:Choice>
        <mc:Fallback>
          <p:sp>
            <p:nvSpPr>
              <p:cNvPr id="14" name="Inhaltsplatzhalter 4"/>
              <p:cNvSpPr txBox="1">
                <a:spLocks noRot="1" noChangeAspect="1" noMove="1" noResize="1" noEditPoints="1" noAdjustHandles="1" noChangeArrowheads="1" noChangeShapeType="1" noTextEdit="1"/>
              </p:cNvSpPr>
              <p:nvPr/>
            </p:nvSpPr>
            <p:spPr>
              <a:xfrm>
                <a:off x="5212189" y="3508787"/>
                <a:ext cx="1296445" cy="529312"/>
              </a:xfrm>
              <a:prstGeom prst="rect">
                <a:avLst/>
              </a:prstGeom>
              <a:blipFill rotWithShape="1">
                <a:blip r:embed="rId6"/>
                <a:stretch>
                  <a:fillRect l="-7042" t="-5814" b="-17442"/>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15" name="Inhaltsplatzhalter 4"/>
              <p:cNvSpPr txBox="1">
                <a:spLocks/>
              </p:cNvSpPr>
              <p:nvPr/>
            </p:nvSpPr>
            <p:spPr>
              <a:xfrm>
                <a:off x="5224022" y="4222298"/>
                <a:ext cx="3740466" cy="590803"/>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de-DE" sz="2000" dirty="0" smtClean="0"/>
                  <a:t>cos 49 </a:t>
                </a:r>
                <a:r>
                  <a:rPr lang="de-DE" sz="2400" dirty="0"/>
                  <a:t>= </a:t>
                </a:r>
                <a14:m>
                  <m:oMath xmlns:m="http://schemas.openxmlformats.org/officeDocument/2006/math">
                    <m:f>
                      <m:fPr>
                        <m:ctrlPr>
                          <a:rPr lang="de-DE" sz="2000" i="1">
                            <a:latin typeface="Cambria Math"/>
                          </a:rPr>
                        </m:ctrlPr>
                      </m:fPr>
                      <m:num>
                        <m:r>
                          <a:rPr lang="de-DE" sz="2000" b="0" i="1" smtClean="0">
                            <a:latin typeface="Cambria Math"/>
                          </a:rPr>
                          <m:t>6,3</m:t>
                        </m:r>
                      </m:num>
                      <m:den>
                        <m:r>
                          <a:rPr lang="de-DE" sz="2000" i="1">
                            <a:latin typeface="Cambria Math"/>
                          </a:rPr>
                          <m:t>𝐻</m:t>
                        </m:r>
                      </m:den>
                    </m:f>
                  </m:oMath>
                </a14:m>
                <a:r>
                  <a:rPr lang="de-DE" dirty="0" smtClean="0"/>
                  <a:t>    I </a:t>
                </a:r>
                <a:r>
                  <a:rPr lang="de-DE" sz="2000" dirty="0" smtClean="0"/>
                  <a:t>∙H</a:t>
                </a:r>
                <a:endParaRPr lang="de-DE" sz="2000" dirty="0"/>
              </a:p>
            </p:txBody>
          </p:sp>
        </mc:Choice>
        <mc:Fallback>
          <p:sp>
            <p:nvSpPr>
              <p:cNvPr id="15" name="Inhaltsplatzhalter 4"/>
              <p:cNvSpPr txBox="1">
                <a:spLocks noRot="1" noChangeAspect="1" noMove="1" noResize="1" noEditPoints="1" noAdjustHandles="1" noChangeArrowheads="1" noChangeShapeType="1" noTextEdit="1"/>
              </p:cNvSpPr>
              <p:nvPr/>
            </p:nvSpPr>
            <p:spPr>
              <a:xfrm>
                <a:off x="5224022" y="4222298"/>
                <a:ext cx="3740466" cy="590803"/>
              </a:xfrm>
              <a:prstGeom prst="rect">
                <a:avLst/>
              </a:prstGeom>
              <a:blipFill rotWithShape="1">
                <a:blip r:embed="rId7"/>
                <a:stretch>
                  <a:fillRect l="-1792" t="-15464" b="-29897"/>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16" name="Inhaltsplatzhalter 4"/>
              <p:cNvSpPr txBox="1">
                <a:spLocks/>
              </p:cNvSpPr>
              <p:nvPr/>
            </p:nvSpPr>
            <p:spPr>
              <a:xfrm>
                <a:off x="5224022" y="4954630"/>
                <a:ext cx="3740466" cy="584775"/>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e-DE" sz="2000" dirty="0" smtClean="0"/>
                  <a:t>cos 49 ∙ H = </a:t>
                </a:r>
                <a14:m>
                  <m:oMath xmlns:m="http://schemas.openxmlformats.org/officeDocument/2006/math">
                    <m:r>
                      <a:rPr lang="de-DE" sz="1800" i="1" smtClean="0">
                        <a:latin typeface="Cambria Math"/>
                      </a:rPr>
                      <m:t>6</m:t>
                    </m:r>
                    <m:r>
                      <a:rPr lang="de-DE" sz="1800" b="0" i="1" smtClean="0">
                        <a:latin typeface="Cambria Math"/>
                      </a:rPr>
                      <m:t>,3</m:t>
                    </m:r>
                  </m:oMath>
                </a14:m>
                <a:r>
                  <a:rPr lang="de-DE" sz="2800" dirty="0" smtClean="0"/>
                  <a:t>    </a:t>
                </a:r>
                <a:r>
                  <a:rPr lang="de-DE" dirty="0" smtClean="0"/>
                  <a:t>I </a:t>
                </a:r>
                <a:r>
                  <a:rPr lang="de-DE" sz="1800" dirty="0" smtClean="0"/>
                  <a:t>: cos 49</a:t>
                </a:r>
                <a:endParaRPr lang="de-DE" sz="1800" dirty="0"/>
              </a:p>
            </p:txBody>
          </p:sp>
        </mc:Choice>
        <mc:Fallback>
          <p:sp>
            <p:nvSpPr>
              <p:cNvPr id="16" name="Inhaltsplatzhalter 4"/>
              <p:cNvSpPr txBox="1">
                <a:spLocks noRot="1" noChangeAspect="1" noMove="1" noResize="1" noEditPoints="1" noAdjustHandles="1" noChangeArrowheads="1" noChangeShapeType="1" noTextEdit="1"/>
              </p:cNvSpPr>
              <p:nvPr/>
            </p:nvSpPr>
            <p:spPr>
              <a:xfrm>
                <a:off x="5224022" y="4954630"/>
                <a:ext cx="3740466" cy="584775"/>
              </a:xfrm>
              <a:prstGeom prst="rect">
                <a:avLst/>
              </a:prstGeom>
              <a:blipFill rotWithShape="1">
                <a:blip r:embed="rId8"/>
                <a:stretch>
                  <a:fillRect l="-1792" t="-13542" b="-33333"/>
                </a:stretch>
              </a:blipFill>
            </p:spPr>
            <p:txBody>
              <a:bodyPr/>
              <a:lstStyle/>
              <a:p>
                <a:r>
                  <a:rPr lang="de-DE">
                    <a:noFill/>
                  </a:rPr>
                  <a:t> </a:t>
                </a:r>
              </a:p>
            </p:txBody>
          </p:sp>
        </mc:Fallback>
      </mc:AlternateContent>
      <mc:AlternateContent xmlns:mc="http://schemas.openxmlformats.org/markup-compatibility/2006">
        <mc:Choice xmlns:a14="http://schemas.microsoft.com/office/drawing/2010/main" Requires="a14">
          <p:sp>
            <p:nvSpPr>
              <p:cNvPr id="17" name="Inhaltsplatzhalter 4"/>
              <p:cNvSpPr txBox="1">
                <a:spLocks/>
              </p:cNvSpPr>
              <p:nvPr/>
            </p:nvSpPr>
            <p:spPr>
              <a:xfrm>
                <a:off x="5261533" y="5604048"/>
                <a:ext cx="3740466" cy="584775"/>
              </a:xfrm>
              <a:prstGeom prst="rect">
                <a:avLst/>
              </a:prstGeom>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de-DE" sz="2400" dirty="0" smtClean="0"/>
                  <a:t>H= </a:t>
                </a:r>
                <a14:m>
                  <m:oMath xmlns:m="http://schemas.openxmlformats.org/officeDocument/2006/math">
                    <m:f>
                      <m:fPr>
                        <m:ctrlPr>
                          <a:rPr lang="de-DE" sz="2000" i="1">
                            <a:latin typeface="Cambria Math"/>
                          </a:rPr>
                        </m:ctrlPr>
                      </m:fPr>
                      <m:num>
                        <m:r>
                          <a:rPr lang="de-DE" sz="2000" i="1">
                            <a:latin typeface="Cambria Math"/>
                          </a:rPr>
                          <m:t>6,3</m:t>
                        </m:r>
                      </m:num>
                      <m:den>
                        <m:func>
                          <m:funcPr>
                            <m:ctrlPr>
                              <a:rPr lang="de-DE" sz="2000" b="0" i="1" smtClean="0">
                                <a:latin typeface="Cambria Math"/>
                              </a:rPr>
                            </m:ctrlPr>
                          </m:funcPr>
                          <m:fName>
                            <m:r>
                              <m:rPr>
                                <m:sty m:val="p"/>
                              </m:rPr>
                              <a:rPr lang="de-DE" sz="2000" b="0" i="0" smtClean="0">
                                <a:latin typeface="Cambria Math"/>
                              </a:rPr>
                              <m:t>cos</m:t>
                            </m:r>
                          </m:fName>
                          <m:e>
                            <m:r>
                              <a:rPr lang="de-DE" sz="2000" b="0" i="1" smtClean="0">
                                <a:latin typeface="Cambria Math"/>
                              </a:rPr>
                              <m:t>49</m:t>
                            </m:r>
                          </m:e>
                        </m:func>
                      </m:den>
                    </m:f>
                    <m:r>
                      <a:rPr lang="de-DE" sz="2000" b="0" i="1" smtClean="0"/>
                      <m:t>=</m:t>
                    </m:r>
                    <m:r>
                      <a:rPr lang="de-DE" sz="2000" b="1" i="1" smtClean="0">
                        <a:latin typeface="Cambria Math"/>
                      </a:rPr>
                      <m:t>𝟗</m:t>
                    </m:r>
                    <m:r>
                      <a:rPr lang="de-DE" sz="2000" b="1" i="1" smtClean="0">
                        <a:latin typeface="Cambria Math"/>
                      </a:rPr>
                      <m:t>,</m:t>
                    </m:r>
                    <m:r>
                      <a:rPr lang="de-DE" sz="2000" b="1" i="1" smtClean="0">
                        <a:latin typeface="Cambria Math"/>
                      </a:rPr>
                      <m:t>𝟔</m:t>
                    </m:r>
                    <m:r>
                      <a:rPr lang="de-DE" sz="2000" b="1" i="1" smtClean="0">
                        <a:latin typeface="Cambria Math"/>
                      </a:rPr>
                      <m:t>𝒄𝒎</m:t>
                    </m:r>
                  </m:oMath>
                </a14:m>
                <a:r>
                  <a:rPr lang="de-DE" b="1" dirty="0" smtClean="0"/>
                  <a:t> </a:t>
                </a:r>
                <a:endParaRPr lang="de-DE" sz="2000" b="1" dirty="0"/>
              </a:p>
            </p:txBody>
          </p:sp>
        </mc:Choice>
        <mc:Fallback>
          <p:sp>
            <p:nvSpPr>
              <p:cNvPr id="17" name="Inhaltsplatzhalter 4"/>
              <p:cNvSpPr txBox="1">
                <a:spLocks noRot="1" noChangeAspect="1" noMove="1" noResize="1" noEditPoints="1" noAdjustHandles="1" noChangeArrowheads="1" noChangeShapeType="1" noTextEdit="1"/>
              </p:cNvSpPr>
              <p:nvPr/>
            </p:nvSpPr>
            <p:spPr>
              <a:xfrm>
                <a:off x="5261533" y="5604048"/>
                <a:ext cx="3740466" cy="584775"/>
              </a:xfrm>
              <a:prstGeom prst="rect">
                <a:avLst/>
              </a:prstGeom>
              <a:blipFill rotWithShape="1">
                <a:blip r:embed="rId9"/>
                <a:stretch>
                  <a:fillRect l="-2443" b="-15625"/>
                </a:stretch>
              </a:blipFill>
            </p:spPr>
            <p:txBody>
              <a:bodyPr/>
              <a:lstStyle/>
              <a:p>
                <a:r>
                  <a:rPr lang="de-DE">
                    <a:noFill/>
                  </a:rPr>
                  <a:t> </a:t>
                </a:r>
              </a:p>
            </p:txBody>
          </p:sp>
        </mc:Fallback>
      </mc:AlternateContent>
    </p:spTree>
    <p:extLst>
      <p:ext uri="{BB962C8B-B14F-4D97-AF65-F5344CB8AC3E}">
        <p14:creationId xmlns:p14="http://schemas.microsoft.com/office/powerpoint/2010/main" val="53739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8" grpId="0"/>
      <p:bldP spid="9" grpId="0"/>
      <p:bldP spid="12" grpId="0"/>
      <p:bldP spid="14" grpId="0"/>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p:cNvSpPr>
          <p:nvPr/>
        </p:nvSpPr>
        <p:spPr>
          <a:xfrm>
            <a:off x="457200" y="274638"/>
            <a:ext cx="8229600" cy="63408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3600" dirty="0" smtClean="0"/>
              <a:t>Berechnung mit der Tangensfunktion</a:t>
            </a:r>
            <a:endParaRPr lang="de-DE" sz="3600" dirty="0"/>
          </a:p>
        </p:txBody>
      </p:sp>
      <p:pic>
        <p:nvPicPr>
          <p:cNvPr id="5" name="Picture 2" descr="Bildergebnis für sinusfunktion dreie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1988840"/>
            <a:ext cx="4925142" cy="265342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 name="Rechteck 5"/>
              <p:cNvSpPr/>
              <p:nvPr/>
            </p:nvSpPr>
            <p:spPr>
              <a:xfrm>
                <a:off x="1403647" y="2348880"/>
                <a:ext cx="3291094" cy="633058"/>
              </a:xfrm>
              <a:prstGeom prst="rect">
                <a:avLst/>
              </a:prstGeom>
            </p:spPr>
            <p:txBody>
              <a:bodyPr wrap="none">
                <a:spAutoFit/>
              </a:bodyPr>
              <a:lstStyle/>
              <a:p>
                <a:r>
                  <a:rPr lang="de-DE" dirty="0" smtClean="0"/>
                  <a:t>tan </a:t>
                </a:r>
                <a:r>
                  <a:rPr lang="el-GR" dirty="0"/>
                  <a:t>α</a:t>
                </a:r>
                <a:r>
                  <a:rPr lang="de-DE" dirty="0"/>
                  <a:t> </a:t>
                </a:r>
                <a:r>
                  <a:rPr lang="de-DE" dirty="0" smtClean="0"/>
                  <a:t>= </a:t>
                </a:r>
                <a14:m>
                  <m:oMath xmlns:m="http://schemas.openxmlformats.org/officeDocument/2006/math">
                    <m:f>
                      <m:fPr>
                        <m:ctrlPr>
                          <a:rPr lang="de-DE" sz="2400" i="1">
                            <a:latin typeface="Cambria Math"/>
                          </a:rPr>
                        </m:ctrlPr>
                      </m:fPr>
                      <m:num>
                        <m:r>
                          <a:rPr lang="de-DE" sz="2400" b="0" i="1" smtClean="0">
                            <a:solidFill>
                              <a:srgbClr val="FF6600"/>
                            </a:solidFill>
                            <a:latin typeface="Cambria Math"/>
                          </a:rPr>
                          <m:t>𝐺𝑒𝑔𝑒𝑛𝑘𝑎𝑡h𝑒𝑡𝑒</m:t>
                        </m:r>
                        <m:r>
                          <a:rPr lang="de-DE" sz="2400" b="0" i="1" smtClean="0">
                            <a:solidFill>
                              <a:srgbClr val="FF6600"/>
                            </a:solidFill>
                            <a:latin typeface="Cambria Math"/>
                          </a:rPr>
                          <m:t> (</m:t>
                        </m:r>
                        <m:r>
                          <a:rPr lang="de-DE" sz="2400" i="1">
                            <a:latin typeface="Cambria Math"/>
                          </a:rPr>
                          <m:t>𝑣𝑜𝑛</m:t>
                        </m:r>
                        <m:r>
                          <a:rPr lang="de-DE" sz="2400" i="1">
                            <a:latin typeface="Cambria Math"/>
                          </a:rPr>
                          <m:t> </m:t>
                        </m:r>
                        <m:r>
                          <m:rPr>
                            <m:sty m:val="p"/>
                          </m:rPr>
                          <a:rPr lang="el-GR" sz="2400" i="1">
                            <a:latin typeface="Cambria Math"/>
                          </a:rPr>
                          <m:t>α</m:t>
                        </m:r>
                        <m:r>
                          <a:rPr lang="de-DE" sz="2400" i="1">
                            <a:latin typeface="Cambria Math"/>
                          </a:rPr>
                          <m:t>)</m:t>
                        </m:r>
                      </m:num>
                      <m:den>
                        <m:r>
                          <a:rPr lang="de-DE" sz="2400" b="0" i="1" smtClean="0">
                            <a:solidFill>
                              <a:srgbClr val="3F5CEB"/>
                            </a:solidFill>
                            <a:latin typeface="Cambria Math"/>
                          </a:rPr>
                          <m:t>𝐴𝑛𝑘𝑎𝑡h𝑒𝑡𝑒</m:t>
                        </m:r>
                      </m:den>
                    </m:f>
                  </m:oMath>
                </a14:m>
                <a:endParaRPr lang="de-DE" dirty="0"/>
              </a:p>
            </p:txBody>
          </p:sp>
        </mc:Choice>
        <mc:Fallback xmlns="">
          <p:sp>
            <p:nvSpPr>
              <p:cNvPr id="6" name="Rechteck 5"/>
              <p:cNvSpPr>
                <a:spLocks noRot="1" noChangeAspect="1" noMove="1" noResize="1" noEditPoints="1" noAdjustHandles="1" noChangeArrowheads="1" noChangeShapeType="1" noTextEdit="1"/>
              </p:cNvSpPr>
              <p:nvPr/>
            </p:nvSpPr>
            <p:spPr>
              <a:xfrm>
                <a:off x="1403647" y="2348880"/>
                <a:ext cx="3291094" cy="633058"/>
              </a:xfrm>
              <a:prstGeom prst="rect">
                <a:avLst/>
              </a:prstGeom>
              <a:blipFill rotWithShape="1">
                <a:blip r:embed="rId3"/>
                <a:stretch>
                  <a:fillRect l="-1481"/>
                </a:stretch>
              </a:blipFill>
            </p:spPr>
            <p:txBody>
              <a:bodyPr/>
              <a:lstStyle/>
              <a:p>
                <a:r>
                  <a:rPr lang="de-DE">
                    <a:noFill/>
                  </a:rPr>
                  <a:t> </a:t>
                </a:r>
              </a:p>
            </p:txBody>
          </p:sp>
        </mc:Fallback>
      </mc:AlternateContent>
      <p:sp>
        <p:nvSpPr>
          <p:cNvPr id="7" name="Rechteck 6"/>
          <p:cNvSpPr/>
          <p:nvPr/>
        </p:nvSpPr>
        <p:spPr>
          <a:xfrm>
            <a:off x="1259632" y="1196752"/>
            <a:ext cx="6696744" cy="646331"/>
          </a:xfrm>
          <a:prstGeom prst="rect">
            <a:avLst/>
          </a:prstGeom>
        </p:spPr>
        <p:txBody>
          <a:bodyPr wrap="square">
            <a:spAutoFit/>
          </a:bodyPr>
          <a:lstStyle/>
          <a:p>
            <a:r>
              <a:rPr lang="de-DE" dirty="0"/>
              <a:t>Das Längenverhältnis der </a:t>
            </a:r>
            <a:r>
              <a:rPr lang="de-DE" dirty="0" smtClean="0"/>
              <a:t>Gegenkathete </a:t>
            </a:r>
            <a:r>
              <a:rPr lang="de-DE" dirty="0"/>
              <a:t>zur </a:t>
            </a:r>
            <a:r>
              <a:rPr lang="de-DE" dirty="0" smtClean="0"/>
              <a:t>Ankathete </a:t>
            </a:r>
            <a:r>
              <a:rPr lang="de-DE" dirty="0"/>
              <a:t>in einem rechtwinkligen Dreieck nennt man den </a:t>
            </a:r>
            <a:r>
              <a:rPr lang="de-DE" dirty="0" smtClean="0"/>
              <a:t>Tangens. </a:t>
            </a:r>
            <a:endParaRPr lang="de-DE" dirty="0"/>
          </a:p>
        </p:txBody>
      </p:sp>
      <p:sp>
        <p:nvSpPr>
          <p:cNvPr id="8" name="Textfeld 7"/>
          <p:cNvSpPr txBox="1"/>
          <p:nvPr/>
        </p:nvSpPr>
        <p:spPr>
          <a:xfrm>
            <a:off x="935596" y="5026675"/>
            <a:ext cx="7344816" cy="1200329"/>
          </a:xfrm>
          <a:prstGeom prst="rect">
            <a:avLst/>
          </a:prstGeom>
          <a:noFill/>
        </p:spPr>
        <p:txBody>
          <a:bodyPr wrap="square" rtlCol="0">
            <a:spAutoFit/>
          </a:bodyPr>
          <a:lstStyle/>
          <a:p>
            <a:r>
              <a:rPr lang="de-DE" dirty="0" smtClean="0"/>
              <a:t>Wann benutzt man was?</a:t>
            </a:r>
          </a:p>
          <a:p>
            <a:endParaRPr lang="de-DE" dirty="0" smtClean="0"/>
          </a:p>
          <a:p>
            <a:r>
              <a:rPr lang="de-DE" dirty="0" smtClean="0"/>
              <a:t>- Ob man den Sinus, Kosinus oder den Tangens nimmt, hängt ganz von der Aufgabe </a:t>
            </a:r>
            <a:r>
              <a:rPr lang="de-DE" dirty="0" smtClean="0"/>
              <a:t>ab. Du musst also lernen, wann du welche Funktion einsetzt.</a:t>
            </a:r>
            <a:endParaRPr lang="de-DE" dirty="0"/>
          </a:p>
        </p:txBody>
      </p:sp>
    </p:spTree>
    <p:extLst>
      <p:ext uri="{BB962C8B-B14F-4D97-AF65-F5344CB8AC3E}">
        <p14:creationId xmlns:p14="http://schemas.microsoft.com/office/powerpoint/2010/main" val="66004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20688"/>
            <a:ext cx="8246876" cy="5040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hteck 4"/>
          <p:cNvSpPr/>
          <p:nvPr/>
        </p:nvSpPr>
        <p:spPr>
          <a:xfrm>
            <a:off x="395536" y="6165304"/>
            <a:ext cx="8291264" cy="369332"/>
          </a:xfrm>
          <a:prstGeom prst="rect">
            <a:avLst/>
          </a:prstGeom>
        </p:spPr>
        <p:txBody>
          <a:bodyPr wrap="square">
            <a:spAutoFit/>
          </a:bodyPr>
          <a:lstStyle/>
          <a:p>
            <a:r>
              <a:rPr lang="de-DE" dirty="0" smtClean="0">
                <a:hlinkClick r:id="rId3"/>
              </a:rPr>
              <a:t>Lösungen und weitere Aufgaben</a:t>
            </a:r>
            <a:endParaRPr lang="de-DE" dirty="0"/>
          </a:p>
        </p:txBody>
      </p:sp>
    </p:spTree>
    <p:extLst>
      <p:ext uri="{BB962C8B-B14F-4D97-AF65-F5344CB8AC3E}">
        <p14:creationId xmlns:p14="http://schemas.microsoft.com/office/powerpoint/2010/main" val="10424803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792088"/>
          </a:xfrm>
        </p:spPr>
        <p:txBody>
          <a:bodyPr>
            <a:normAutofit/>
          </a:bodyPr>
          <a:lstStyle/>
          <a:p>
            <a:r>
              <a:rPr lang="de-DE" sz="3600" dirty="0" smtClean="0"/>
              <a:t>Die Beschriftung</a:t>
            </a:r>
            <a:endParaRPr lang="de-DE" sz="3600" dirty="0"/>
          </a:p>
        </p:txBody>
      </p:sp>
      <p:sp>
        <p:nvSpPr>
          <p:cNvPr id="3" name="Inhaltsplatzhalter 2"/>
          <p:cNvSpPr>
            <a:spLocks noGrp="1"/>
          </p:cNvSpPr>
          <p:nvPr>
            <p:ph idx="1"/>
          </p:nvPr>
        </p:nvSpPr>
        <p:spPr>
          <a:xfrm>
            <a:off x="467544" y="1052736"/>
            <a:ext cx="8229600" cy="4824536"/>
          </a:xfrm>
        </p:spPr>
        <p:txBody>
          <a:bodyPr>
            <a:normAutofit/>
          </a:bodyPr>
          <a:lstStyle/>
          <a:p>
            <a:pPr marL="0" indent="0" algn="just">
              <a:buNone/>
            </a:pPr>
            <a:r>
              <a:rPr lang="de-DE" sz="2400" b="1" dirty="0" smtClean="0"/>
              <a:t>Ankathete, Gegenkathete, Hypotenuse</a:t>
            </a:r>
          </a:p>
          <a:p>
            <a:pPr marL="0" indent="0" algn="just">
              <a:buNone/>
            </a:pPr>
            <a:r>
              <a:rPr lang="de-DE" sz="2000" dirty="0" smtClean="0"/>
              <a:t>Die Trigonometrie gibt an, welches Längenverhältnis die Seiten eines rechtwinkligen Dreiecks bei einem bestimmten Winkel haben. Um für Klarheit zu sorgen, werden die Seiten mit eigenen Namen belegt. Die Seiten, die den rechten Winkel einschließen, nennt man </a:t>
            </a:r>
            <a:r>
              <a:rPr lang="de-DE" sz="2000" b="1" dirty="0" smtClean="0"/>
              <a:t>Katheten</a:t>
            </a:r>
            <a:r>
              <a:rPr lang="de-DE" sz="2000" dirty="0" smtClean="0"/>
              <a:t>. Die Seite, die dem rechten Winkel gegenüberliegt (die längste Seite), heißt </a:t>
            </a:r>
            <a:r>
              <a:rPr lang="de-DE" sz="2000" b="1" dirty="0" smtClean="0"/>
              <a:t>Hypotenuse</a:t>
            </a:r>
            <a:r>
              <a:rPr lang="de-DE" sz="2000" dirty="0" smtClean="0"/>
              <a:t>. </a:t>
            </a:r>
            <a:r>
              <a:rPr lang="de-DE" sz="2000" b="1" dirty="0" smtClean="0"/>
              <a:t>Ankathete</a:t>
            </a:r>
            <a:r>
              <a:rPr lang="de-DE" sz="2000" dirty="0" smtClean="0"/>
              <a:t>: Die an einen Winkel anliegende Kathete bezeichnet man als Ankathete des Winkels. </a:t>
            </a:r>
            <a:r>
              <a:rPr lang="de-DE" sz="2000" b="1" dirty="0" smtClean="0"/>
              <a:t>Gegenkathete</a:t>
            </a:r>
            <a:r>
              <a:rPr lang="de-DE" sz="2000" dirty="0" smtClean="0"/>
              <a:t>: Die einem Winkel gegenüberliegende Kathete nennt man Gegenkathete des Winkels. Je nachdem, von welchem Winkel man aus guckt, ändern sich die Begriffe.</a:t>
            </a:r>
          </a:p>
          <a:p>
            <a:endParaRPr lang="de-DE" dirty="0"/>
          </a:p>
        </p:txBody>
      </p:sp>
      <p:pic>
        <p:nvPicPr>
          <p:cNvPr id="1026" name="Picture 2" descr="Rechtwinkliges Dreie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6318" y="4293096"/>
            <a:ext cx="4248472" cy="2436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964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55576" y="188641"/>
            <a:ext cx="7772400" cy="504055"/>
          </a:xfrm>
        </p:spPr>
        <p:txBody>
          <a:bodyPr>
            <a:normAutofit fontScale="90000"/>
          </a:bodyPr>
          <a:lstStyle/>
          <a:p>
            <a:r>
              <a:rPr lang="de-DE" sz="3600" dirty="0" smtClean="0"/>
              <a:t>Übung</a:t>
            </a:r>
            <a:endParaRPr lang="de-DE" sz="3600" dirty="0"/>
          </a:p>
        </p:txBody>
      </p:sp>
      <p:sp>
        <p:nvSpPr>
          <p:cNvPr id="3" name="Untertitel 2"/>
          <p:cNvSpPr>
            <a:spLocks noGrp="1"/>
          </p:cNvSpPr>
          <p:nvPr>
            <p:ph type="subTitle" idx="1"/>
          </p:nvPr>
        </p:nvSpPr>
        <p:spPr>
          <a:xfrm>
            <a:off x="971600" y="2924944"/>
            <a:ext cx="6400800" cy="406896"/>
          </a:xfrm>
        </p:spPr>
        <p:txBody>
          <a:bodyPr>
            <a:normAutofit/>
          </a:bodyPr>
          <a:lstStyle/>
          <a:p>
            <a:pPr algn="l"/>
            <a:r>
              <a:rPr lang="de-DE" sz="2000" dirty="0" smtClean="0"/>
              <a:t>Stimmt oder stimmt nicht?</a:t>
            </a:r>
          </a:p>
          <a:p>
            <a:pPr algn="l"/>
            <a:endParaRPr lang="de-DE" sz="2000" dirty="0"/>
          </a:p>
        </p:txBody>
      </p:sp>
      <p:pic>
        <p:nvPicPr>
          <p:cNvPr id="4" name="Picture 2" descr="Rechtwinkliges Dreie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764704"/>
            <a:ext cx="3600400" cy="206506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elle 4"/>
          <p:cNvGraphicFramePr>
            <a:graphicFrameLocks noGrp="1"/>
          </p:cNvGraphicFramePr>
          <p:nvPr>
            <p:extLst>
              <p:ext uri="{D42A27DB-BD31-4B8C-83A1-F6EECF244321}">
                <p14:modId xmlns:p14="http://schemas.microsoft.com/office/powerpoint/2010/main" val="4179822422"/>
              </p:ext>
            </p:extLst>
          </p:nvPr>
        </p:nvGraphicFramePr>
        <p:xfrm>
          <a:off x="899592" y="3429000"/>
          <a:ext cx="7704855" cy="2886732"/>
        </p:xfrm>
        <a:graphic>
          <a:graphicData uri="http://schemas.openxmlformats.org/drawingml/2006/table">
            <a:tbl>
              <a:tblPr firstRow="1" bandRow="1">
                <a:tableStyleId>{5C22544A-7EE6-4342-B048-85BDC9FD1C3A}</a:tableStyleId>
              </a:tblPr>
              <a:tblGrid>
                <a:gridCol w="4752527"/>
                <a:gridCol w="1224136"/>
                <a:gridCol w="1728192"/>
              </a:tblGrid>
              <a:tr h="374442">
                <a:tc>
                  <a:txBody>
                    <a:bodyPr/>
                    <a:lstStyle/>
                    <a:p>
                      <a:r>
                        <a:rPr lang="de-DE" dirty="0" smtClean="0"/>
                        <a:t>Aussage</a:t>
                      </a:r>
                      <a:endParaRPr lang="de-DE" dirty="0"/>
                    </a:p>
                  </a:txBody>
                  <a:tcPr/>
                </a:tc>
                <a:tc>
                  <a:txBody>
                    <a:bodyPr/>
                    <a:lstStyle/>
                    <a:p>
                      <a:r>
                        <a:rPr lang="de-DE" dirty="0" smtClean="0"/>
                        <a:t>stimmt</a:t>
                      </a:r>
                      <a:endParaRPr lang="de-DE" dirty="0"/>
                    </a:p>
                  </a:txBody>
                  <a:tcPr/>
                </a:tc>
                <a:tc>
                  <a:txBody>
                    <a:bodyPr/>
                    <a:lstStyle/>
                    <a:p>
                      <a:r>
                        <a:rPr lang="de-DE" dirty="0" smtClean="0"/>
                        <a:t>Stimmt nicht</a:t>
                      </a:r>
                      <a:endParaRPr lang="de-DE" dirty="0"/>
                    </a:p>
                  </a:txBody>
                  <a:tcPr/>
                </a:tc>
              </a:tr>
              <a:tr h="374442">
                <a:tc>
                  <a:txBody>
                    <a:bodyPr/>
                    <a:lstStyle/>
                    <a:p>
                      <a:r>
                        <a:rPr lang="de-DE" dirty="0" smtClean="0"/>
                        <a:t>Die</a:t>
                      </a:r>
                      <a:r>
                        <a:rPr lang="de-DE" baseline="0" dirty="0" smtClean="0"/>
                        <a:t> längste Seite heißt immer Hypotenuse.</a:t>
                      </a:r>
                      <a:endParaRPr lang="de-DE" dirty="0"/>
                    </a:p>
                  </a:txBody>
                  <a:tcPr/>
                </a:tc>
                <a:tc>
                  <a:txBody>
                    <a:bodyPr/>
                    <a:lstStyle/>
                    <a:p>
                      <a:pPr algn="ctr"/>
                      <a:endParaRPr lang="de-DE" dirty="0"/>
                    </a:p>
                  </a:txBody>
                  <a:tcPr/>
                </a:tc>
                <a:tc>
                  <a:txBody>
                    <a:bodyPr/>
                    <a:lstStyle/>
                    <a:p>
                      <a:endParaRPr lang="de-DE"/>
                    </a:p>
                  </a:txBody>
                  <a:tcPr/>
                </a:tc>
              </a:tr>
              <a:tr h="374442">
                <a:tc>
                  <a:txBody>
                    <a:bodyPr/>
                    <a:lstStyle/>
                    <a:p>
                      <a:r>
                        <a:rPr lang="de-DE" dirty="0" smtClean="0"/>
                        <a:t>Die Seite a</a:t>
                      </a:r>
                      <a:r>
                        <a:rPr lang="de-DE" baseline="0" dirty="0" smtClean="0"/>
                        <a:t> ist immer die Ankathete.</a:t>
                      </a:r>
                      <a:endParaRPr lang="de-DE" dirty="0"/>
                    </a:p>
                  </a:txBody>
                  <a:tcPr/>
                </a:tc>
                <a:tc>
                  <a:txBody>
                    <a:bodyPr/>
                    <a:lstStyle/>
                    <a:p>
                      <a:endParaRPr lang="de-DE" dirty="0"/>
                    </a:p>
                  </a:txBody>
                  <a:tcPr/>
                </a:tc>
                <a:tc>
                  <a:txBody>
                    <a:bodyPr/>
                    <a:lstStyle/>
                    <a:p>
                      <a:endParaRPr lang="de-DE"/>
                    </a:p>
                  </a:txBody>
                  <a:tcPr/>
                </a:tc>
              </a:tr>
              <a:tr h="374442">
                <a:tc>
                  <a:txBody>
                    <a:bodyPr/>
                    <a:lstStyle/>
                    <a:p>
                      <a:r>
                        <a:rPr lang="de-DE" dirty="0" smtClean="0"/>
                        <a:t>Die Seite b ist die Gegenkathete</a:t>
                      </a:r>
                      <a:r>
                        <a:rPr lang="de-DE" baseline="0" dirty="0" smtClean="0"/>
                        <a:t> vom Winkel </a:t>
                      </a:r>
                      <a:r>
                        <a:rPr lang="el-GR" baseline="0" dirty="0" smtClean="0"/>
                        <a:t>β</a:t>
                      </a:r>
                      <a:r>
                        <a:rPr lang="de-DE" baseline="0" dirty="0" smtClean="0"/>
                        <a:t>.</a:t>
                      </a:r>
                      <a:endParaRPr lang="de-DE" dirty="0"/>
                    </a:p>
                  </a:txBody>
                  <a:tcPr/>
                </a:tc>
                <a:tc>
                  <a:txBody>
                    <a:bodyPr/>
                    <a:lstStyle/>
                    <a:p>
                      <a:endParaRPr lang="de-DE"/>
                    </a:p>
                  </a:txBody>
                  <a:tcPr/>
                </a:tc>
                <a:tc>
                  <a:txBody>
                    <a:bodyPr/>
                    <a:lstStyle/>
                    <a:p>
                      <a:endParaRPr lang="de-DE"/>
                    </a:p>
                  </a:txBody>
                  <a:tcPr/>
                </a:tc>
              </a:tr>
              <a:tr h="374442">
                <a:tc>
                  <a:txBody>
                    <a:bodyPr/>
                    <a:lstStyle/>
                    <a:p>
                      <a:r>
                        <a:rPr lang="de-DE" dirty="0" smtClean="0"/>
                        <a:t>Die Seite a</a:t>
                      </a:r>
                      <a:r>
                        <a:rPr lang="de-DE" baseline="0" dirty="0" smtClean="0"/>
                        <a:t> ist die Ankathete vom Winkel </a:t>
                      </a:r>
                      <a:r>
                        <a:rPr lang="el-GR" dirty="0" smtClean="0"/>
                        <a:t>α</a:t>
                      </a:r>
                      <a:r>
                        <a:rPr lang="de-DE" baseline="0" dirty="0" smtClean="0"/>
                        <a:t>.</a:t>
                      </a:r>
                      <a:endParaRPr lang="de-DE" dirty="0"/>
                    </a:p>
                  </a:txBody>
                  <a:tcPr/>
                </a:tc>
                <a:tc>
                  <a:txBody>
                    <a:bodyPr/>
                    <a:lstStyle/>
                    <a:p>
                      <a:endParaRPr lang="de-DE"/>
                    </a:p>
                  </a:txBody>
                  <a:tcPr/>
                </a:tc>
                <a:tc>
                  <a:txBody>
                    <a:bodyPr/>
                    <a:lstStyle/>
                    <a:p>
                      <a:endParaRPr lang="de-DE" dirty="0"/>
                    </a:p>
                  </a:txBody>
                  <a:tcPr/>
                </a:tc>
              </a:tr>
              <a:tr h="374442">
                <a:tc>
                  <a:txBody>
                    <a:bodyPr/>
                    <a:lstStyle/>
                    <a:p>
                      <a:r>
                        <a:rPr lang="de-DE" dirty="0" smtClean="0"/>
                        <a:t>Die Seite b ist die Ankathete vom Winkel </a:t>
                      </a:r>
                      <a:r>
                        <a:rPr lang="el-GR" dirty="0" smtClean="0"/>
                        <a:t>α</a:t>
                      </a:r>
                      <a:r>
                        <a:rPr lang="de-DE" dirty="0" smtClean="0"/>
                        <a:t>.</a:t>
                      </a:r>
                      <a:endParaRPr lang="de-DE" dirty="0"/>
                    </a:p>
                  </a:txBody>
                  <a:tcPr/>
                </a:tc>
                <a:tc>
                  <a:txBody>
                    <a:bodyPr/>
                    <a:lstStyle/>
                    <a:p>
                      <a:endParaRPr lang="de-DE"/>
                    </a:p>
                  </a:txBody>
                  <a:tcPr/>
                </a:tc>
                <a:tc>
                  <a:txBody>
                    <a:bodyPr/>
                    <a:lstStyle/>
                    <a:p>
                      <a:endParaRPr lang="de-DE" dirty="0"/>
                    </a:p>
                  </a:txBody>
                  <a:tcPr/>
                </a:tc>
              </a:tr>
              <a:tr h="374442">
                <a:tc>
                  <a:txBody>
                    <a:bodyPr/>
                    <a:lstStyle/>
                    <a:p>
                      <a:r>
                        <a:rPr lang="de-DE" dirty="0" smtClean="0"/>
                        <a:t>Eine</a:t>
                      </a:r>
                      <a:r>
                        <a:rPr lang="de-DE" baseline="0" dirty="0" smtClean="0"/>
                        <a:t> Kathete kann Ankathete und Gegenkathete sein.</a:t>
                      </a:r>
                      <a:endParaRPr lang="de-DE" dirty="0"/>
                    </a:p>
                  </a:txBody>
                  <a:tcPr/>
                </a:tc>
                <a:tc>
                  <a:txBody>
                    <a:bodyPr/>
                    <a:lstStyle/>
                    <a:p>
                      <a:endParaRPr lang="de-DE"/>
                    </a:p>
                  </a:txBody>
                  <a:tcPr/>
                </a:tc>
                <a:tc>
                  <a:txBody>
                    <a:bodyPr/>
                    <a:lstStyle/>
                    <a:p>
                      <a:endParaRPr lang="de-DE" dirty="0"/>
                    </a:p>
                  </a:txBody>
                  <a:tcPr/>
                </a:tc>
              </a:tr>
            </a:tbl>
          </a:graphicData>
        </a:graphic>
      </p:graphicFrame>
      <p:sp>
        <p:nvSpPr>
          <p:cNvPr id="6" name="Pfeil nach rechts 5"/>
          <p:cNvSpPr/>
          <p:nvPr/>
        </p:nvSpPr>
        <p:spPr>
          <a:xfrm rot="19911533">
            <a:off x="334697" y="340866"/>
            <a:ext cx="648072" cy="2880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de-DE"/>
          </a:p>
        </p:txBody>
      </p:sp>
      <p:sp>
        <p:nvSpPr>
          <p:cNvPr id="7" name="Plus 6"/>
          <p:cNvSpPr/>
          <p:nvPr/>
        </p:nvSpPr>
        <p:spPr>
          <a:xfrm rot="2747626">
            <a:off x="6015206" y="3796513"/>
            <a:ext cx="377545" cy="368862"/>
          </a:xfrm>
          <a:prstGeom prst="mathPl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lus 7"/>
          <p:cNvSpPr/>
          <p:nvPr/>
        </p:nvSpPr>
        <p:spPr>
          <a:xfrm rot="2747626">
            <a:off x="7455366" y="4175821"/>
            <a:ext cx="377545" cy="368862"/>
          </a:xfrm>
          <a:prstGeom prst="mathPl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Plus 8"/>
          <p:cNvSpPr/>
          <p:nvPr/>
        </p:nvSpPr>
        <p:spPr>
          <a:xfrm rot="2747626">
            <a:off x="6015207" y="4588601"/>
            <a:ext cx="377545" cy="368862"/>
          </a:xfrm>
          <a:prstGeom prst="mathPl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Plus 9"/>
          <p:cNvSpPr/>
          <p:nvPr/>
        </p:nvSpPr>
        <p:spPr>
          <a:xfrm rot="2747626">
            <a:off x="7480852" y="4940226"/>
            <a:ext cx="377545" cy="368862"/>
          </a:xfrm>
          <a:prstGeom prst="mathPl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Plus 11"/>
          <p:cNvSpPr/>
          <p:nvPr/>
        </p:nvSpPr>
        <p:spPr>
          <a:xfrm rot="2747626">
            <a:off x="6015207" y="5308681"/>
            <a:ext cx="377545" cy="368862"/>
          </a:xfrm>
          <a:prstGeom prst="mathPl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Plus 12"/>
          <p:cNvSpPr/>
          <p:nvPr/>
        </p:nvSpPr>
        <p:spPr>
          <a:xfrm rot="2747626">
            <a:off x="6015208" y="5795388"/>
            <a:ext cx="377545" cy="368862"/>
          </a:xfrm>
          <a:prstGeom prst="mathPl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8266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r>
              <a:rPr lang="de-DE" sz="3600" dirty="0" smtClean="0"/>
              <a:t>Berechnung mit der Sinusfunktion</a:t>
            </a:r>
            <a:endParaRPr lang="de-DE" sz="3600"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467544" y="1196752"/>
                <a:ext cx="8229600" cy="4525963"/>
              </a:xfrm>
            </p:spPr>
            <p:txBody>
              <a:bodyPr>
                <a:normAutofit/>
              </a:bodyPr>
              <a:lstStyle/>
              <a:p>
                <a:pPr marL="0" indent="0">
                  <a:buNone/>
                </a:pPr>
                <a:r>
                  <a:rPr lang="de-DE" sz="2400" dirty="0" smtClean="0"/>
                  <a:t>Das Längenverhältnis der Gegenkathete zur Hypotenuse in einem rechtwinkligen Dreieck nennt man den Sinus. Aus diesem Verhältnis kann man mit Hilfe des Taschenrechners den Winkel </a:t>
                </a:r>
                <a:r>
                  <a:rPr lang="el-GR" sz="2400" dirty="0" smtClean="0"/>
                  <a:t>α</a:t>
                </a:r>
                <a:r>
                  <a:rPr lang="de-DE" sz="2400" dirty="0" smtClean="0"/>
                  <a:t> berechnen.</a:t>
                </a:r>
              </a:p>
              <a:p>
                <a:pPr marL="0" indent="0">
                  <a:buNone/>
                </a:pPr>
                <a:endParaRPr lang="de-DE" sz="2400" dirty="0" smtClean="0"/>
              </a:p>
              <a:p>
                <a:pPr marL="0" indent="0">
                  <a:buNone/>
                </a:pPr>
                <a:r>
                  <a:rPr lang="de-DE" sz="2400" dirty="0" smtClean="0"/>
                  <a:t>Sin </a:t>
                </a:r>
                <a:r>
                  <a:rPr lang="el-GR" sz="2400" dirty="0" smtClean="0"/>
                  <a:t>α</a:t>
                </a:r>
                <a:r>
                  <a:rPr lang="de-DE" sz="2400" dirty="0" smtClean="0"/>
                  <a:t> = </a:t>
                </a:r>
                <a14:m>
                  <m:oMath xmlns:m="http://schemas.openxmlformats.org/officeDocument/2006/math">
                    <m:f>
                      <m:fPr>
                        <m:ctrlPr>
                          <a:rPr lang="de-DE" sz="2400" i="1" smtClean="0">
                            <a:latin typeface="Cambria Math"/>
                          </a:rPr>
                        </m:ctrlPr>
                      </m:fPr>
                      <m:num>
                        <m:r>
                          <a:rPr lang="de-DE" sz="2400" b="0" i="1" smtClean="0">
                            <a:solidFill>
                              <a:srgbClr val="FF6600"/>
                            </a:solidFill>
                            <a:latin typeface="Cambria Math"/>
                          </a:rPr>
                          <m:t>𝐺𝑒𝑔𝑒𝑛𝑘𝑎𝑡h𝑒𝑡𝑒</m:t>
                        </m:r>
                        <m:r>
                          <a:rPr lang="de-DE" sz="2400" b="0" i="1" smtClean="0">
                            <a:solidFill>
                              <a:srgbClr val="FF6600"/>
                            </a:solidFill>
                            <a:latin typeface="Cambria Math"/>
                          </a:rPr>
                          <m:t>  (</m:t>
                        </m:r>
                        <m:r>
                          <a:rPr lang="de-DE" sz="2400" b="0" i="1" smtClean="0">
                            <a:latin typeface="Cambria Math"/>
                          </a:rPr>
                          <m:t>𝑣𝑜𝑛</m:t>
                        </m:r>
                        <m:r>
                          <a:rPr lang="de-DE" sz="2400" b="0" i="1" smtClean="0">
                            <a:latin typeface="Cambria Math"/>
                          </a:rPr>
                          <m:t> </m:t>
                        </m:r>
                        <m:r>
                          <m:rPr>
                            <m:sty m:val="p"/>
                          </m:rPr>
                          <a:rPr lang="el-GR" sz="2400" b="0" i="1" smtClean="0">
                            <a:latin typeface="Cambria Math"/>
                          </a:rPr>
                          <m:t>α</m:t>
                        </m:r>
                        <m:r>
                          <a:rPr lang="de-DE" sz="2400" b="0" i="1" smtClean="0">
                            <a:latin typeface="Cambria Math"/>
                          </a:rPr>
                          <m:t>)</m:t>
                        </m:r>
                      </m:num>
                      <m:den>
                        <m:r>
                          <a:rPr lang="de-DE" sz="2400" b="0" i="1" smtClean="0">
                            <a:solidFill>
                              <a:srgbClr val="00B050"/>
                            </a:solidFill>
                            <a:latin typeface="Cambria Math"/>
                          </a:rPr>
                          <m:t>𝐻𝑦𝑝𝑜𝑡𝑒𝑛𝑢𝑠𝑒</m:t>
                        </m:r>
                      </m:den>
                    </m:f>
                  </m:oMath>
                </a14:m>
                <a:endParaRPr lang="de-DE" sz="2400"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467544" y="1196752"/>
                <a:ext cx="8229600" cy="4525963"/>
              </a:xfrm>
              <a:blipFill rotWithShape="1">
                <a:blip r:embed="rId2"/>
                <a:stretch>
                  <a:fillRect l="-1185" t="-1077" r="-370"/>
                </a:stretch>
              </a:blipFill>
            </p:spPr>
            <p:txBody>
              <a:bodyPr/>
              <a:lstStyle/>
              <a:p>
                <a:r>
                  <a:rPr lang="de-DE">
                    <a:noFill/>
                  </a:rPr>
                  <a:t> </a:t>
                </a:r>
              </a:p>
            </p:txBody>
          </p:sp>
        </mc:Fallback>
      </mc:AlternateContent>
      <p:pic>
        <p:nvPicPr>
          <p:cNvPr id="2050" name="Picture 2" descr="Bildergebnis für sinusfunktion dreie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2420888"/>
            <a:ext cx="7620000" cy="410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96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11560" y="1268760"/>
            <a:ext cx="7772400" cy="648072"/>
          </a:xfrm>
        </p:spPr>
        <p:txBody>
          <a:bodyPr>
            <a:normAutofit/>
          </a:bodyPr>
          <a:lstStyle/>
          <a:p>
            <a:pPr algn="l"/>
            <a:r>
              <a:rPr lang="de-DE" sz="2400" u="sng" dirty="0" smtClean="0"/>
              <a:t>Beispiel:</a:t>
            </a:r>
            <a:endParaRPr lang="de-DE" sz="2400" u="sng" dirty="0"/>
          </a:p>
        </p:txBody>
      </p:sp>
      <p:sp>
        <p:nvSpPr>
          <p:cNvPr id="3" name="Untertitel 2"/>
          <p:cNvSpPr>
            <a:spLocks noGrp="1"/>
          </p:cNvSpPr>
          <p:nvPr>
            <p:ph type="subTitle" idx="1"/>
          </p:nvPr>
        </p:nvSpPr>
        <p:spPr>
          <a:xfrm>
            <a:off x="1371600" y="1916832"/>
            <a:ext cx="6400800" cy="864096"/>
          </a:xfrm>
        </p:spPr>
        <p:txBody>
          <a:bodyPr>
            <a:normAutofit/>
          </a:bodyPr>
          <a:lstStyle/>
          <a:p>
            <a:pPr algn="l"/>
            <a:r>
              <a:rPr lang="de-DE" sz="2000" dirty="0" smtClean="0"/>
              <a:t>Gegeben: a = 3cm , c = 5cm   Gesucht: Winkel α = ?</a:t>
            </a:r>
            <a:endParaRPr lang="de-DE" sz="2000" dirty="0"/>
          </a:p>
        </p:txBody>
      </p:sp>
      <p:sp>
        <p:nvSpPr>
          <p:cNvPr id="4" name="Titel 1"/>
          <p:cNvSpPr txBox="1">
            <a:spLocks/>
          </p:cNvSpPr>
          <p:nvPr/>
        </p:nvSpPr>
        <p:spPr>
          <a:xfrm>
            <a:off x="457200" y="274638"/>
            <a:ext cx="8229600" cy="63408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3600" dirty="0" smtClean="0"/>
              <a:t>Berechnung mit der Sinusfunktion</a:t>
            </a:r>
            <a:endParaRPr lang="de-DE" sz="3600" dirty="0"/>
          </a:p>
        </p:txBody>
      </p:sp>
      <p:pic>
        <p:nvPicPr>
          <p:cNvPr id="6" name="Picture 2" descr="Bildergebnis für sinusfunktion dreie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1866" y="1988840"/>
            <a:ext cx="3713750" cy="2000783"/>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graphicFrame>
            <p:nvGraphicFramePr>
              <p:cNvPr id="8" name="Tabelle 7"/>
              <p:cNvGraphicFramePr>
                <a:graphicFrameLocks noGrp="1"/>
              </p:cNvGraphicFramePr>
              <p:nvPr>
                <p:extLst>
                  <p:ext uri="{D42A27DB-BD31-4B8C-83A1-F6EECF244321}">
                    <p14:modId xmlns:p14="http://schemas.microsoft.com/office/powerpoint/2010/main" val="325451115"/>
                  </p:ext>
                </p:extLst>
              </p:nvPr>
            </p:nvGraphicFramePr>
            <p:xfrm>
              <a:off x="683568" y="2852936"/>
              <a:ext cx="3744416" cy="3528390"/>
            </p:xfrm>
            <a:graphic>
              <a:graphicData uri="http://schemas.openxmlformats.org/drawingml/2006/table">
                <a:tbl>
                  <a:tblPr/>
                  <a:tblGrid>
                    <a:gridCol w="2592288"/>
                    <a:gridCol w="1152128"/>
                  </a:tblGrid>
                  <a:tr h="673793">
                    <a:tc>
                      <a:txBody>
                        <a:bodyPr/>
                        <a:lstStyle/>
                        <a:p>
                          <a:pPr algn="l"/>
                          <a:r>
                            <a:rPr lang="de-DE" sz="2400" b="0" u="sng" dirty="0">
                              <a:effectLst/>
                            </a:rPr>
                            <a:t>Lösung:</a:t>
                          </a:r>
                          <a:endParaRPr lang="de-DE" sz="2400" b="0" dirty="0"/>
                        </a:p>
                      </a:txBody>
                      <a:tcPr anchor="ctr">
                        <a:lnL>
                          <a:noFill/>
                        </a:lnL>
                        <a:lnR>
                          <a:noFill/>
                        </a:lnR>
                        <a:lnT>
                          <a:noFill/>
                        </a:lnT>
                        <a:lnB>
                          <a:noFill/>
                        </a:lnB>
                      </a:tcPr>
                    </a:tc>
                    <a:tc>
                      <a:txBody>
                        <a:bodyPr/>
                        <a:lstStyle/>
                        <a:p>
                          <a:pPr algn="l"/>
                          <a:r>
                            <a:rPr lang="de-DE" dirty="0"/>
                            <a:t/>
                          </a:r>
                          <a:br>
                            <a:rPr lang="de-DE" dirty="0"/>
                          </a:br>
                          <a:endParaRPr lang="de-DE" dirty="0"/>
                        </a:p>
                      </a:txBody>
                      <a:tcPr anchor="ctr">
                        <a:lnL>
                          <a:noFill/>
                        </a:lnL>
                        <a:lnR>
                          <a:noFill/>
                        </a:lnR>
                        <a:lnT>
                          <a:noFill/>
                        </a:lnT>
                        <a:lnB>
                          <a:noFill/>
                        </a:lnB>
                      </a:tcPr>
                    </a:tc>
                  </a:tr>
                  <a:tr h="833218">
                    <a:tc>
                      <a:txBody>
                        <a:bodyPr/>
                        <a:lstStyle/>
                        <a:p>
                          <a:pPr algn="l"/>
                          <a:r>
                            <a:rPr lang="de-DE" dirty="0" smtClean="0"/>
                            <a:t>sin</a:t>
                          </a:r>
                          <a:r>
                            <a:rPr lang="el-GR" dirty="0"/>
                            <a:t>α =</a:t>
                          </a:r>
                          <a:r>
                            <a:rPr lang="de-DE" baseline="0" dirty="0" smtClean="0"/>
                            <a:t> </a:t>
                          </a:r>
                          <a14:m>
                            <m:oMath xmlns:m="http://schemas.openxmlformats.org/officeDocument/2006/math">
                              <m:f>
                                <m:fPr>
                                  <m:ctrlPr>
                                    <a:rPr lang="el-GR" i="1" smtClean="0">
                                      <a:latin typeface="Cambria Math"/>
                                    </a:rPr>
                                  </m:ctrlPr>
                                </m:fPr>
                                <m:num>
                                  <m:r>
                                    <a:rPr lang="de-DE" b="0" i="1" smtClean="0">
                                      <a:latin typeface="Cambria Math"/>
                                    </a:rPr>
                                    <m:t>𝐺𝑒𝑔𝑒𝑛𝑘𝑎𝑡h𝑒𝑡𝑒</m:t>
                                  </m:r>
                                </m:num>
                                <m:den>
                                  <m:r>
                                    <a:rPr lang="de-DE" b="0" i="1" smtClean="0">
                                      <a:latin typeface="Cambria Math"/>
                                    </a:rPr>
                                    <m:t>𝐻𝑦𝑝𝑜𝑡𝑒𝑛𝑢𝑠𝑒</m:t>
                                  </m:r>
                                </m:den>
                              </m:f>
                            </m:oMath>
                          </a14:m>
                          <a:r>
                            <a:rPr lang="de-DE" dirty="0" smtClean="0"/>
                            <a:t> = </a:t>
                          </a:r>
                          <a14:m>
                            <m:oMath xmlns:m="http://schemas.openxmlformats.org/officeDocument/2006/math">
                              <m:f>
                                <m:fPr>
                                  <m:ctrlPr>
                                    <a:rPr lang="de-DE" i="1" smtClean="0">
                                      <a:latin typeface="Cambria Math"/>
                                    </a:rPr>
                                  </m:ctrlPr>
                                </m:fPr>
                                <m:num>
                                  <m:r>
                                    <a:rPr lang="de-DE" b="0" i="1" smtClean="0">
                                      <a:latin typeface="Cambria Math"/>
                                    </a:rPr>
                                    <m:t>𝑎</m:t>
                                  </m:r>
                                </m:num>
                                <m:den>
                                  <m:r>
                                    <a:rPr lang="de-DE" b="0" i="1" smtClean="0">
                                      <a:latin typeface="Cambria Math"/>
                                    </a:rPr>
                                    <m:t>𝑐</m:t>
                                  </m:r>
                                </m:den>
                              </m:f>
                            </m:oMath>
                          </a14:m>
                          <a:r>
                            <a:rPr lang="de-DE" dirty="0" smtClean="0"/>
                            <a:t> </a:t>
                          </a:r>
                          <a:endParaRPr lang="de-DE" dirty="0"/>
                        </a:p>
                      </a:txBody>
                      <a:tcPr anchor="ctr">
                        <a:lnL>
                          <a:noFill/>
                        </a:lnL>
                        <a:lnR>
                          <a:noFill/>
                        </a:lnR>
                        <a:lnT>
                          <a:noFill/>
                        </a:lnT>
                        <a:lnB>
                          <a:noFill/>
                        </a:lnB>
                      </a:tcPr>
                    </a:tc>
                    <a:tc>
                      <a:txBody>
                        <a:bodyPr/>
                        <a:lstStyle/>
                        <a:p>
                          <a:pPr algn="l"/>
                          <a:r>
                            <a:rPr lang="de-DE" dirty="0"/>
                            <a:t/>
                          </a:r>
                          <a:br>
                            <a:rPr lang="de-DE" dirty="0"/>
                          </a:br>
                          <a:endParaRPr lang="de-DE" dirty="0"/>
                        </a:p>
                      </a:txBody>
                      <a:tcPr anchor="ctr">
                        <a:lnL>
                          <a:noFill/>
                        </a:lnL>
                        <a:lnR>
                          <a:noFill/>
                        </a:lnR>
                        <a:lnT>
                          <a:noFill/>
                        </a:lnT>
                        <a:lnB>
                          <a:noFill/>
                        </a:lnB>
                      </a:tcPr>
                    </a:tc>
                  </a:tr>
                  <a:tr h="673793">
                    <a:tc>
                      <a:txBody>
                        <a:bodyPr/>
                        <a:lstStyle/>
                        <a:p>
                          <a:pPr algn="l"/>
                          <a:r>
                            <a:rPr lang="de-DE" dirty="0" smtClean="0"/>
                            <a:t>sin</a:t>
                          </a:r>
                          <a:r>
                            <a:rPr lang="el-GR" dirty="0"/>
                            <a:t>α = </a:t>
                          </a:r>
                          <a14:m>
                            <m:oMath xmlns:m="http://schemas.openxmlformats.org/officeDocument/2006/math">
                              <m:f>
                                <m:fPr>
                                  <m:ctrlPr>
                                    <a:rPr lang="el-GR" i="1" smtClean="0">
                                      <a:latin typeface="Cambria Math"/>
                                    </a:rPr>
                                  </m:ctrlPr>
                                </m:fPr>
                                <m:num>
                                  <m:r>
                                    <a:rPr lang="de-DE" b="0" i="1" smtClean="0">
                                      <a:latin typeface="Cambria Math"/>
                                    </a:rPr>
                                    <m:t>3</m:t>
                                  </m:r>
                                </m:num>
                                <m:den>
                                  <m:r>
                                    <a:rPr lang="de-DE" b="0" i="1" smtClean="0">
                                      <a:latin typeface="Cambria Math"/>
                                    </a:rPr>
                                    <m:t>5</m:t>
                                  </m:r>
                                </m:den>
                              </m:f>
                            </m:oMath>
                          </a14:m>
                          <a:endParaRPr lang="de-DE" dirty="0"/>
                        </a:p>
                      </a:txBody>
                      <a:tcPr anchor="ctr">
                        <a:lnL>
                          <a:noFill/>
                        </a:lnL>
                        <a:lnR>
                          <a:noFill/>
                        </a:lnR>
                        <a:lnT>
                          <a:noFill/>
                        </a:lnT>
                        <a:lnB>
                          <a:noFill/>
                        </a:lnB>
                      </a:tcPr>
                    </a:tc>
                    <a:tc>
                      <a:txBody>
                        <a:bodyPr/>
                        <a:lstStyle/>
                        <a:p>
                          <a:pPr algn="l"/>
                          <a:r>
                            <a:rPr lang="de-DE" dirty="0"/>
                            <a:t/>
                          </a:r>
                          <a:br>
                            <a:rPr lang="de-DE" dirty="0"/>
                          </a:br>
                          <a:endParaRPr lang="de-DE" dirty="0"/>
                        </a:p>
                      </a:txBody>
                      <a:tcPr anchor="ctr">
                        <a:lnL>
                          <a:noFill/>
                        </a:lnL>
                        <a:lnR>
                          <a:noFill/>
                        </a:lnR>
                        <a:lnT>
                          <a:noFill/>
                        </a:lnT>
                        <a:lnB>
                          <a:noFill/>
                        </a:lnB>
                      </a:tcPr>
                    </a:tc>
                  </a:tr>
                  <a:tr h="673793">
                    <a:tc>
                      <a:txBody>
                        <a:bodyPr/>
                        <a:lstStyle/>
                        <a:p>
                          <a:pPr algn="l"/>
                          <a:r>
                            <a:rPr lang="de-DE" dirty="0"/>
                            <a:t>sin</a:t>
                          </a:r>
                          <a:r>
                            <a:rPr lang="el-GR" dirty="0"/>
                            <a:t>α = 0.6</a:t>
                          </a:r>
                        </a:p>
                      </a:txBody>
                      <a:tcPr anchor="ctr">
                        <a:lnL>
                          <a:noFill/>
                        </a:lnL>
                        <a:lnR>
                          <a:noFill/>
                        </a:lnR>
                        <a:lnT>
                          <a:noFill/>
                        </a:lnT>
                        <a:lnB>
                          <a:noFill/>
                        </a:lnB>
                      </a:tcPr>
                    </a:tc>
                    <a:tc>
                      <a:txBody>
                        <a:bodyPr/>
                        <a:lstStyle/>
                        <a:p>
                          <a:pPr algn="l"/>
                          <a:r>
                            <a:rPr lang="de-DE" dirty="0"/>
                            <a:t>| </a:t>
                          </a:r>
                          <a:r>
                            <a:rPr lang="de-DE" dirty="0" smtClean="0"/>
                            <a:t>2nd</a:t>
                          </a:r>
                          <a:r>
                            <a:rPr lang="de-DE" baseline="0" dirty="0" smtClean="0"/>
                            <a:t> </a:t>
                          </a:r>
                          <a:r>
                            <a:rPr lang="de-DE" dirty="0" smtClean="0"/>
                            <a:t>sin</a:t>
                          </a:r>
                          <a:r>
                            <a:rPr lang="de-DE" dirty="0"/>
                            <a:t/>
                          </a:r>
                          <a:br>
                            <a:rPr lang="de-DE" dirty="0"/>
                          </a:br>
                          <a:endParaRPr lang="de-DE" dirty="0"/>
                        </a:p>
                      </a:txBody>
                      <a:tcPr anchor="ctr">
                        <a:lnL>
                          <a:noFill/>
                        </a:lnL>
                        <a:lnR>
                          <a:noFill/>
                        </a:lnR>
                        <a:lnT>
                          <a:noFill/>
                        </a:lnT>
                        <a:lnB>
                          <a:noFill/>
                        </a:lnB>
                      </a:tcPr>
                    </a:tc>
                  </a:tr>
                  <a:tr h="673793">
                    <a:tc>
                      <a:txBody>
                        <a:bodyPr/>
                        <a:lstStyle/>
                        <a:p>
                          <a:pPr algn="l"/>
                          <a:r>
                            <a:rPr lang="el-GR" dirty="0"/>
                            <a:t>α = </a:t>
                          </a:r>
                          <a:r>
                            <a:rPr lang="el-GR" dirty="0" smtClean="0"/>
                            <a:t>36,87</a:t>
                          </a:r>
                          <a:r>
                            <a:rPr lang="de-DE" dirty="0" smtClean="0"/>
                            <a:t>°</a:t>
                          </a:r>
                        </a:p>
                        <a:p>
                          <a:pPr algn="l"/>
                          <a:r>
                            <a:rPr lang="de-DE" dirty="0" smtClean="0"/>
                            <a:t>    ≈ 36,9°</a:t>
                          </a:r>
                          <a:endParaRPr lang="de-DE" dirty="0"/>
                        </a:p>
                      </a:txBody>
                      <a:tcPr anchor="ctr">
                        <a:lnL>
                          <a:noFill/>
                        </a:lnL>
                        <a:lnR>
                          <a:noFill/>
                        </a:lnR>
                        <a:lnT>
                          <a:noFill/>
                        </a:lnT>
                        <a:lnB>
                          <a:noFill/>
                        </a:lnB>
                      </a:tcPr>
                    </a:tc>
                    <a:tc>
                      <a:txBody>
                        <a:bodyPr/>
                        <a:lstStyle/>
                        <a:p>
                          <a:endParaRPr lang="de-DE" dirty="0"/>
                        </a:p>
                      </a:txBody>
                      <a:tcPr>
                        <a:lnL>
                          <a:noFill/>
                        </a:lnL>
                        <a:lnT>
                          <a:noFill/>
                        </a:lnT>
                      </a:tcPr>
                    </a:tc>
                  </a:tr>
                </a:tbl>
              </a:graphicData>
            </a:graphic>
          </p:graphicFrame>
        </mc:Choice>
        <mc:Fallback xmlns="">
          <p:graphicFrame>
            <p:nvGraphicFramePr>
              <p:cNvPr id="8" name="Tabelle 7"/>
              <p:cNvGraphicFramePr>
                <a:graphicFrameLocks noGrp="1"/>
              </p:cNvGraphicFramePr>
              <p:nvPr>
                <p:extLst>
                  <p:ext uri="{D42A27DB-BD31-4B8C-83A1-F6EECF244321}">
                    <p14:modId xmlns:p14="http://schemas.microsoft.com/office/powerpoint/2010/main" val="325451115"/>
                  </p:ext>
                </p:extLst>
              </p:nvPr>
            </p:nvGraphicFramePr>
            <p:xfrm>
              <a:off x="683568" y="2852936"/>
              <a:ext cx="3744416" cy="3528390"/>
            </p:xfrm>
            <a:graphic>
              <a:graphicData uri="http://schemas.openxmlformats.org/drawingml/2006/table">
                <a:tbl>
                  <a:tblPr/>
                  <a:tblGrid>
                    <a:gridCol w="2592288"/>
                    <a:gridCol w="1152128"/>
                  </a:tblGrid>
                  <a:tr h="673793">
                    <a:tc>
                      <a:txBody>
                        <a:bodyPr/>
                        <a:lstStyle/>
                        <a:p>
                          <a:pPr algn="l"/>
                          <a:r>
                            <a:rPr lang="de-DE" sz="2400" b="0" u="sng" dirty="0">
                              <a:effectLst/>
                            </a:rPr>
                            <a:t>Lösung:</a:t>
                          </a:r>
                          <a:endParaRPr lang="de-DE" sz="2400" b="0" dirty="0"/>
                        </a:p>
                      </a:txBody>
                      <a:tcPr anchor="ctr">
                        <a:lnL>
                          <a:noFill/>
                        </a:lnL>
                        <a:lnR>
                          <a:noFill/>
                        </a:lnR>
                        <a:lnT>
                          <a:noFill/>
                        </a:lnT>
                        <a:lnB>
                          <a:noFill/>
                        </a:lnB>
                      </a:tcPr>
                    </a:tc>
                    <a:tc>
                      <a:txBody>
                        <a:bodyPr/>
                        <a:lstStyle/>
                        <a:p>
                          <a:pPr algn="l"/>
                          <a:r>
                            <a:rPr lang="de-DE" dirty="0"/>
                            <a:t/>
                          </a:r>
                          <a:br>
                            <a:rPr lang="de-DE" dirty="0"/>
                          </a:br>
                          <a:endParaRPr lang="de-DE" dirty="0"/>
                        </a:p>
                      </a:txBody>
                      <a:tcPr anchor="ctr">
                        <a:lnL>
                          <a:noFill/>
                        </a:lnL>
                        <a:lnR>
                          <a:noFill/>
                        </a:lnR>
                        <a:lnT>
                          <a:noFill/>
                        </a:lnT>
                        <a:lnB>
                          <a:noFill/>
                        </a:lnB>
                      </a:tcPr>
                    </a:tc>
                  </a:tr>
                  <a:tr h="833218">
                    <a:tc>
                      <a:txBody>
                        <a:bodyPr/>
                        <a:lstStyle/>
                        <a:p>
                          <a:endParaRPr lang="de-DE"/>
                        </a:p>
                      </a:txBody>
                      <a:tcPr anchor="ctr">
                        <a:lnL>
                          <a:noFill/>
                        </a:lnL>
                        <a:lnR>
                          <a:noFill/>
                        </a:lnR>
                        <a:lnT>
                          <a:noFill/>
                        </a:lnT>
                        <a:lnB>
                          <a:noFill/>
                        </a:lnB>
                        <a:blipFill rotWithShape="1">
                          <a:blip r:embed="rId3"/>
                          <a:stretch>
                            <a:fillRect t="-81618" r="-44706" b="-253676"/>
                          </a:stretch>
                        </a:blipFill>
                      </a:tcPr>
                    </a:tc>
                    <a:tc>
                      <a:txBody>
                        <a:bodyPr/>
                        <a:lstStyle/>
                        <a:p>
                          <a:pPr algn="l"/>
                          <a:r>
                            <a:rPr lang="de-DE" dirty="0"/>
                            <a:t/>
                          </a:r>
                          <a:br>
                            <a:rPr lang="de-DE" dirty="0"/>
                          </a:br>
                          <a:endParaRPr lang="de-DE" dirty="0"/>
                        </a:p>
                      </a:txBody>
                      <a:tcPr anchor="ctr">
                        <a:lnL>
                          <a:noFill/>
                        </a:lnL>
                        <a:lnR>
                          <a:noFill/>
                        </a:lnR>
                        <a:lnT>
                          <a:noFill/>
                        </a:lnT>
                        <a:lnB>
                          <a:noFill/>
                        </a:lnB>
                      </a:tcPr>
                    </a:tc>
                  </a:tr>
                  <a:tr h="673793">
                    <a:tc>
                      <a:txBody>
                        <a:bodyPr/>
                        <a:lstStyle/>
                        <a:p>
                          <a:endParaRPr lang="de-DE"/>
                        </a:p>
                      </a:txBody>
                      <a:tcPr anchor="ctr">
                        <a:lnL>
                          <a:noFill/>
                        </a:lnL>
                        <a:lnR>
                          <a:noFill/>
                        </a:lnR>
                        <a:lnT>
                          <a:noFill/>
                        </a:lnT>
                        <a:lnB>
                          <a:noFill/>
                        </a:lnB>
                        <a:blipFill rotWithShape="1">
                          <a:blip r:embed="rId3"/>
                          <a:stretch>
                            <a:fillRect t="-222523" r="-44706" b="-210811"/>
                          </a:stretch>
                        </a:blipFill>
                      </a:tcPr>
                    </a:tc>
                    <a:tc>
                      <a:txBody>
                        <a:bodyPr/>
                        <a:lstStyle/>
                        <a:p>
                          <a:pPr algn="l"/>
                          <a:r>
                            <a:rPr lang="de-DE" dirty="0"/>
                            <a:t/>
                          </a:r>
                          <a:br>
                            <a:rPr lang="de-DE" dirty="0"/>
                          </a:br>
                          <a:endParaRPr lang="de-DE" dirty="0"/>
                        </a:p>
                      </a:txBody>
                      <a:tcPr anchor="ctr">
                        <a:lnL>
                          <a:noFill/>
                        </a:lnL>
                        <a:lnR>
                          <a:noFill/>
                        </a:lnR>
                        <a:lnT>
                          <a:noFill/>
                        </a:lnT>
                        <a:lnB>
                          <a:noFill/>
                        </a:lnB>
                      </a:tcPr>
                    </a:tc>
                  </a:tr>
                  <a:tr h="673793">
                    <a:tc>
                      <a:txBody>
                        <a:bodyPr/>
                        <a:lstStyle/>
                        <a:p>
                          <a:pPr algn="l"/>
                          <a:r>
                            <a:rPr lang="de-DE" dirty="0"/>
                            <a:t>sin</a:t>
                          </a:r>
                          <a:r>
                            <a:rPr lang="el-GR" dirty="0"/>
                            <a:t>α = 0.6</a:t>
                          </a:r>
                        </a:p>
                      </a:txBody>
                      <a:tcPr anchor="ctr">
                        <a:lnL>
                          <a:noFill/>
                        </a:lnL>
                        <a:lnR>
                          <a:noFill/>
                        </a:lnR>
                        <a:lnT>
                          <a:noFill/>
                        </a:lnT>
                        <a:lnB>
                          <a:noFill/>
                        </a:lnB>
                      </a:tcPr>
                    </a:tc>
                    <a:tc>
                      <a:txBody>
                        <a:bodyPr/>
                        <a:lstStyle/>
                        <a:p>
                          <a:pPr algn="l"/>
                          <a:r>
                            <a:rPr lang="de-DE" dirty="0"/>
                            <a:t>| </a:t>
                          </a:r>
                          <a:r>
                            <a:rPr lang="de-DE" dirty="0" smtClean="0"/>
                            <a:t>2nd</a:t>
                          </a:r>
                          <a:r>
                            <a:rPr lang="de-DE" baseline="0" dirty="0" smtClean="0"/>
                            <a:t> </a:t>
                          </a:r>
                          <a:r>
                            <a:rPr lang="de-DE" dirty="0" smtClean="0"/>
                            <a:t>sin</a:t>
                          </a:r>
                          <a:r>
                            <a:rPr lang="de-DE" dirty="0"/>
                            <a:t/>
                          </a:r>
                          <a:br>
                            <a:rPr lang="de-DE" dirty="0"/>
                          </a:br>
                          <a:endParaRPr lang="de-DE" dirty="0"/>
                        </a:p>
                      </a:txBody>
                      <a:tcPr anchor="ctr">
                        <a:lnL>
                          <a:noFill/>
                        </a:lnL>
                        <a:lnR>
                          <a:noFill/>
                        </a:lnR>
                        <a:lnT>
                          <a:noFill/>
                        </a:lnT>
                        <a:lnB>
                          <a:noFill/>
                        </a:lnB>
                      </a:tcPr>
                    </a:tc>
                  </a:tr>
                  <a:tr h="673793">
                    <a:tc>
                      <a:txBody>
                        <a:bodyPr/>
                        <a:lstStyle/>
                        <a:p>
                          <a:pPr algn="l"/>
                          <a:r>
                            <a:rPr lang="el-GR" dirty="0"/>
                            <a:t>α = </a:t>
                          </a:r>
                          <a:r>
                            <a:rPr lang="el-GR" dirty="0" smtClean="0"/>
                            <a:t>36,87</a:t>
                          </a:r>
                          <a:r>
                            <a:rPr lang="de-DE" dirty="0" smtClean="0"/>
                            <a:t>°</a:t>
                          </a:r>
                        </a:p>
                        <a:p>
                          <a:pPr algn="l"/>
                          <a:r>
                            <a:rPr lang="de-DE" dirty="0" smtClean="0"/>
                            <a:t>    ≈ 36,9°</a:t>
                          </a:r>
                          <a:endParaRPr lang="de-DE" dirty="0"/>
                        </a:p>
                      </a:txBody>
                      <a:tcPr anchor="ctr">
                        <a:lnL>
                          <a:noFill/>
                        </a:lnL>
                        <a:lnR>
                          <a:noFill/>
                        </a:lnR>
                        <a:lnT>
                          <a:noFill/>
                        </a:lnT>
                        <a:lnB>
                          <a:noFill/>
                        </a:lnB>
                      </a:tcPr>
                    </a:tc>
                    <a:tc>
                      <a:txBody>
                        <a:bodyPr/>
                        <a:lstStyle/>
                        <a:p>
                          <a:endParaRPr lang="de-DE" dirty="0"/>
                        </a:p>
                      </a:txBody>
                      <a:tcPr>
                        <a:lnL>
                          <a:noFill/>
                        </a:lnL>
                        <a:lnT>
                          <a:noFill/>
                        </a:lnT>
                      </a:tcPr>
                    </a:tc>
                  </a:tr>
                </a:tbl>
              </a:graphicData>
            </a:graphic>
          </p:graphicFrame>
        </mc:Fallback>
      </mc:AlternateContent>
      <p:sp>
        <p:nvSpPr>
          <p:cNvPr id="11" name="Textfeld 10"/>
          <p:cNvSpPr txBox="1"/>
          <p:nvPr/>
        </p:nvSpPr>
        <p:spPr>
          <a:xfrm>
            <a:off x="4911866" y="5181292"/>
            <a:ext cx="3558910" cy="1200329"/>
          </a:xfrm>
          <a:prstGeom prst="rect">
            <a:avLst/>
          </a:prstGeom>
          <a:noFill/>
        </p:spPr>
        <p:txBody>
          <a:bodyPr wrap="square" rtlCol="0">
            <a:spAutoFit/>
          </a:bodyPr>
          <a:lstStyle/>
          <a:p>
            <a:r>
              <a:rPr lang="de-DE" u="sng" dirty="0" smtClean="0"/>
              <a:t>Merke: </a:t>
            </a:r>
            <a:r>
              <a:rPr lang="de-DE" dirty="0" smtClean="0"/>
              <a:t>Wenn man einen Winkel berechnen möchte, muss man auf dem TR stets 2nd sin und dann das Teilungsverhältnis eingeben.</a:t>
            </a:r>
            <a:endParaRPr lang="de-DE" dirty="0"/>
          </a:p>
        </p:txBody>
      </p:sp>
      <p:pic>
        <p:nvPicPr>
          <p:cNvPr id="4097" name="Picture 1" descr="C:\Users\C. Roßband\AppData\Local\Microsoft\Windows\Temporary Internet Files\Content.IE5\EY1PS1CC\triangle-3089267_960_72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90577" y="6021288"/>
            <a:ext cx="896223" cy="50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348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txBox="1">
            <a:spLocks/>
          </p:cNvSpPr>
          <p:nvPr/>
        </p:nvSpPr>
        <p:spPr>
          <a:xfrm>
            <a:off x="457200" y="274638"/>
            <a:ext cx="8229600" cy="63408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3600" dirty="0" smtClean="0"/>
              <a:t>Berechnung mit der Sinusfunktion</a:t>
            </a:r>
            <a:endParaRPr lang="de-DE" sz="3600"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8898" y="2852936"/>
            <a:ext cx="544830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2256" y="1425968"/>
            <a:ext cx="5353050"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051" y="4281686"/>
            <a:ext cx="56388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hteck 6"/>
          <p:cNvSpPr/>
          <p:nvPr/>
        </p:nvSpPr>
        <p:spPr>
          <a:xfrm>
            <a:off x="395536" y="6165304"/>
            <a:ext cx="8291264" cy="369332"/>
          </a:xfrm>
          <a:prstGeom prst="rect">
            <a:avLst/>
          </a:prstGeom>
        </p:spPr>
        <p:txBody>
          <a:bodyPr wrap="square">
            <a:spAutoFit/>
          </a:bodyPr>
          <a:lstStyle/>
          <a:p>
            <a:r>
              <a:rPr lang="de-DE" dirty="0" smtClean="0">
                <a:hlinkClick r:id="rId5"/>
              </a:rPr>
              <a:t>Lösungen und weitere Aufgaben</a:t>
            </a:r>
            <a:endParaRPr lang="de-DE" dirty="0"/>
          </a:p>
        </p:txBody>
      </p:sp>
      <p:sp>
        <p:nvSpPr>
          <p:cNvPr id="8" name="Textfeld 7"/>
          <p:cNvSpPr txBox="1"/>
          <p:nvPr/>
        </p:nvSpPr>
        <p:spPr>
          <a:xfrm>
            <a:off x="1619672" y="908720"/>
            <a:ext cx="4752528" cy="369332"/>
          </a:xfrm>
          <a:prstGeom prst="rect">
            <a:avLst/>
          </a:prstGeom>
          <a:noFill/>
        </p:spPr>
        <p:txBody>
          <a:bodyPr wrap="square" rtlCol="0">
            <a:spAutoFit/>
          </a:bodyPr>
          <a:lstStyle/>
          <a:p>
            <a:r>
              <a:rPr lang="de-DE" dirty="0" smtClean="0"/>
              <a:t>Berechne die fehlenden Winkel.</a:t>
            </a:r>
            <a:endParaRPr lang="de-DE" dirty="0"/>
          </a:p>
        </p:txBody>
      </p:sp>
    </p:spTree>
    <p:extLst>
      <p:ext uri="{BB962C8B-B14F-4D97-AF65-F5344CB8AC3E}">
        <p14:creationId xmlns:p14="http://schemas.microsoft.com/office/powerpoint/2010/main" val="4211887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normAutofit/>
              </a:bodyPr>
              <a:lstStyle/>
              <a:p>
                <a:pPr marL="0" indent="0">
                  <a:buNone/>
                </a:pPr>
                <a:r>
                  <a:rPr lang="de-DE" sz="2000" dirty="0" smtClean="0"/>
                  <a:t>Mit der kennengelernten Sinusfunktion  </a:t>
                </a:r>
                <a:r>
                  <a:rPr lang="de-DE" sz="2000" dirty="0" smtClean="0">
                    <a:solidFill>
                      <a:srgbClr val="FF0000"/>
                    </a:solidFill>
                  </a:rPr>
                  <a:t>sin</a:t>
                </a:r>
                <a:r>
                  <a:rPr lang="el-GR" sz="2000" dirty="0">
                    <a:solidFill>
                      <a:srgbClr val="FF0000"/>
                    </a:solidFill>
                  </a:rPr>
                  <a:t>α =</a:t>
                </a:r>
                <a:r>
                  <a:rPr lang="de-DE" sz="2000" dirty="0">
                    <a:solidFill>
                      <a:srgbClr val="FF0000"/>
                    </a:solidFill>
                  </a:rPr>
                  <a:t> </a:t>
                </a:r>
                <a14:m>
                  <m:oMath xmlns:m="http://schemas.openxmlformats.org/officeDocument/2006/math">
                    <m:f>
                      <m:fPr>
                        <m:ctrlPr>
                          <a:rPr lang="el-GR" sz="2000" i="1">
                            <a:solidFill>
                              <a:srgbClr val="FF0000"/>
                            </a:solidFill>
                            <a:latin typeface="Cambria Math"/>
                          </a:rPr>
                        </m:ctrlPr>
                      </m:fPr>
                      <m:num>
                        <m:r>
                          <a:rPr lang="de-DE" sz="2000" i="1">
                            <a:solidFill>
                              <a:srgbClr val="FF0000"/>
                            </a:solidFill>
                            <a:latin typeface="Cambria Math"/>
                          </a:rPr>
                          <m:t>𝐺𝑒𝑔𝑒𝑛𝑘𝑎𝑡h𝑒𝑡𝑒</m:t>
                        </m:r>
                      </m:num>
                      <m:den>
                        <m:r>
                          <a:rPr lang="de-DE" sz="2000" i="1">
                            <a:solidFill>
                              <a:srgbClr val="FF0000"/>
                            </a:solidFill>
                            <a:latin typeface="Cambria Math"/>
                          </a:rPr>
                          <m:t>𝐻𝑦𝑝𝑜𝑡𝑒𝑛𝑢𝑠𝑒</m:t>
                        </m:r>
                      </m:den>
                    </m:f>
                  </m:oMath>
                </a14:m>
                <a:r>
                  <a:rPr lang="de-DE" sz="2000" dirty="0" smtClean="0">
                    <a:solidFill>
                      <a:srgbClr val="FF0000"/>
                    </a:solidFill>
                  </a:rPr>
                  <a:t>   </a:t>
                </a:r>
                <a:r>
                  <a:rPr lang="de-DE" sz="2000" dirty="0" smtClean="0"/>
                  <a:t>lassen sich nicht nur Winkel berechnen, sondern auch eine der beiden Seiten. Dafür muss man die Formel aber umstellen. Zudem muss eine der beiden Seiten sowie der Winkel </a:t>
                </a:r>
                <a:r>
                  <a:rPr lang="el-GR" sz="2000" dirty="0" smtClean="0"/>
                  <a:t>α</a:t>
                </a:r>
                <a:r>
                  <a:rPr lang="de-DE" sz="2000" dirty="0" smtClean="0"/>
                  <a:t> gegeben sein.</a:t>
                </a:r>
              </a:p>
              <a:p>
                <a:pPr marL="0" indent="0">
                  <a:buNone/>
                </a:pPr>
                <a:endParaRPr lang="de-DE" sz="2000" dirty="0"/>
              </a:p>
              <a:p>
                <a:pPr marL="0" indent="0">
                  <a:buNone/>
                </a:pPr>
                <a:r>
                  <a:rPr lang="de-DE" sz="2000" dirty="0" smtClean="0"/>
                  <a:t>Gesucht ist die Seite </a:t>
                </a:r>
                <a:r>
                  <a:rPr lang="de-DE" sz="2000" dirty="0" smtClean="0">
                    <a:solidFill>
                      <a:srgbClr val="FF0000"/>
                    </a:solidFill>
                  </a:rPr>
                  <a:t>b</a:t>
                </a:r>
                <a:r>
                  <a:rPr lang="de-DE" sz="2000" dirty="0" smtClean="0"/>
                  <a:t>.</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741" r="-889"/>
                </a:stretch>
              </a:blipFill>
            </p:spPr>
            <p:txBody>
              <a:bodyPr/>
              <a:lstStyle/>
              <a:p>
                <a:r>
                  <a:rPr lang="de-DE">
                    <a:noFill/>
                  </a:rPr>
                  <a:t> </a:t>
                </a:r>
              </a:p>
            </p:txBody>
          </p:sp>
        </mc:Fallback>
      </mc:AlternateContent>
      <p:sp>
        <p:nvSpPr>
          <p:cNvPr id="4" name="Titel 1"/>
          <p:cNvSpPr txBox="1">
            <a:spLocks/>
          </p:cNvSpPr>
          <p:nvPr/>
        </p:nvSpPr>
        <p:spPr>
          <a:xfrm>
            <a:off x="457200" y="274638"/>
            <a:ext cx="8229600" cy="63408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3600" dirty="0" smtClean="0"/>
              <a:t>Berechnung mit der Sinusfunktion</a:t>
            </a:r>
            <a:endParaRPr lang="de-DE" sz="3600" dirty="0"/>
          </a:p>
        </p:txBody>
      </p:sp>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4149080"/>
            <a:ext cx="5931171" cy="14775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6" name="Rechteck 5"/>
              <p:cNvSpPr/>
              <p:nvPr/>
            </p:nvSpPr>
            <p:spPr>
              <a:xfrm>
                <a:off x="3590673" y="3398402"/>
                <a:ext cx="1962653" cy="522259"/>
              </a:xfrm>
              <a:prstGeom prst="rect">
                <a:avLst/>
              </a:prstGeom>
            </p:spPr>
            <p:txBody>
              <a:bodyPr wrap="none">
                <a:spAutoFit/>
              </a:bodyPr>
              <a:lstStyle/>
              <a:p>
                <a:r>
                  <a:rPr lang="de-DE" dirty="0">
                    <a:solidFill>
                      <a:srgbClr val="FF0000"/>
                    </a:solidFill>
                  </a:rPr>
                  <a:t>sin</a:t>
                </a:r>
                <a:r>
                  <a:rPr lang="el-GR" dirty="0">
                    <a:solidFill>
                      <a:srgbClr val="FF0000"/>
                    </a:solidFill>
                  </a:rPr>
                  <a:t>α =</a:t>
                </a:r>
                <a:r>
                  <a:rPr lang="de-DE" dirty="0">
                    <a:solidFill>
                      <a:srgbClr val="FF0000"/>
                    </a:solidFill>
                  </a:rPr>
                  <a:t> </a:t>
                </a:r>
                <a14:m>
                  <m:oMath xmlns:m="http://schemas.openxmlformats.org/officeDocument/2006/math">
                    <m:f>
                      <m:fPr>
                        <m:ctrlPr>
                          <a:rPr lang="el-GR" i="1">
                            <a:solidFill>
                              <a:srgbClr val="FF0000"/>
                            </a:solidFill>
                            <a:latin typeface="Cambria Math"/>
                          </a:rPr>
                        </m:ctrlPr>
                      </m:fPr>
                      <m:num>
                        <m:r>
                          <a:rPr lang="de-DE" i="1">
                            <a:solidFill>
                              <a:srgbClr val="FF0000"/>
                            </a:solidFill>
                            <a:latin typeface="Cambria Math"/>
                          </a:rPr>
                          <m:t>𝐺𝑒𝑔𝑒𝑛𝑘𝑎𝑡h𝑒𝑡𝑒</m:t>
                        </m:r>
                      </m:num>
                      <m:den>
                        <m:r>
                          <a:rPr lang="de-DE" i="1">
                            <a:solidFill>
                              <a:srgbClr val="FF0000"/>
                            </a:solidFill>
                            <a:latin typeface="Cambria Math"/>
                          </a:rPr>
                          <m:t>𝐻𝑦𝑝𝑜𝑡𝑒𝑛𝑢𝑠𝑒</m:t>
                        </m:r>
                      </m:den>
                    </m:f>
                  </m:oMath>
                </a14:m>
                <a:endParaRPr lang="de-DE" dirty="0"/>
              </a:p>
            </p:txBody>
          </p:sp>
        </mc:Choice>
        <mc:Fallback xmlns="">
          <p:sp>
            <p:nvSpPr>
              <p:cNvPr id="6" name="Rechteck 5"/>
              <p:cNvSpPr>
                <a:spLocks noRot="1" noChangeAspect="1" noMove="1" noResize="1" noEditPoints="1" noAdjustHandles="1" noChangeArrowheads="1" noChangeShapeType="1" noTextEdit="1"/>
              </p:cNvSpPr>
              <p:nvPr/>
            </p:nvSpPr>
            <p:spPr>
              <a:xfrm>
                <a:off x="3590673" y="3398402"/>
                <a:ext cx="1962653" cy="522259"/>
              </a:xfrm>
              <a:prstGeom prst="rect">
                <a:avLst/>
              </a:prstGeom>
              <a:blipFill rotWithShape="1">
                <a:blip r:embed="rId4"/>
                <a:stretch>
                  <a:fillRect l="-2484" b="-3488"/>
                </a:stretch>
              </a:blipFill>
            </p:spPr>
            <p:txBody>
              <a:bodyPr/>
              <a:lstStyle/>
              <a:p>
                <a:r>
                  <a:rPr lang="de-DE">
                    <a:noFill/>
                  </a:rPr>
                  <a:t> </a:t>
                </a:r>
              </a:p>
            </p:txBody>
          </p:sp>
        </mc:Fallback>
      </mc:AlternateContent>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4728137"/>
            <a:ext cx="1152128" cy="319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feld 6"/>
          <p:cNvSpPr txBox="1"/>
          <p:nvPr/>
        </p:nvSpPr>
        <p:spPr>
          <a:xfrm>
            <a:off x="7147847" y="6381328"/>
            <a:ext cx="1538953" cy="276999"/>
          </a:xfrm>
          <a:prstGeom prst="rect">
            <a:avLst/>
          </a:prstGeom>
          <a:noFill/>
        </p:spPr>
        <p:txBody>
          <a:bodyPr wrap="square" rtlCol="0">
            <a:spAutoFit/>
          </a:bodyPr>
          <a:lstStyle/>
          <a:p>
            <a:r>
              <a:rPr lang="de-DE" sz="1200" dirty="0" smtClean="0"/>
              <a:t>B.S. 112/ 3,4,9</a:t>
            </a:r>
            <a:endParaRPr lang="de-DE" sz="1200" dirty="0"/>
          </a:p>
        </p:txBody>
      </p:sp>
      <p:sp>
        <p:nvSpPr>
          <p:cNvPr id="8" name="Textfeld 7"/>
          <p:cNvSpPr txBox="1"/>
          <p:nvPr/>
        </p:nvSpPr>
        <p:spPr>
          <a:xfrm>
            <a:off x="179512" y="6491477"/>
            <a:ext cx="2376264" cy="276999"/>
          </a:xfrm>
          <a:prstGeom prst="rect">
            <a:avLst/>
          </a:prstGeom>
          <a:noFill/>
        </p:spPr>
        <p:txBody>
          <a:bodyPr wrap="square" rtlCol="0">
            <a:spAutoFit/>
          </a:bodyPr>
          <a:lstStyle/>
          <a:p>
            <a:r>
              <a:rPr lang="de-DE" sz="1200" dirty="0" smtClean="0"/>
              <a:t>Lösung unter dem Winkel </a:t>
            </a:r>
            <a:r>
              <a:rPr lang="el-GR" sz="1200" dirty="0" smtClean="0"/>
              <a:t>α</a:t>
            </a:r>
            <a:endParaRPr lang="de-DE" sz="1200" dirty="0"/>
          </a:p>
        </p:txBody>
      </p:sp>
    </p:spTree>
    <p:extLst>
      <p:ext uri="{BB962C8B-B14F-4D97-AF65-F5344CB8AC3E}">
        <p14:creationId xmlns:p14="http://schemas.microsoft.com/office/powerpoint/2010/main" val="483587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348880"/>
            <a:ext cx="544830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el 1"/>
          <p:cNvSpPr txBox="1">
            <a:spLocks/>
          </p:cNvSpPr>
          <p:nvPr/>
        </p:nvSpPr>
        <p:spPr>
          <a:xfrm>
            <a:off x="457200" y="274638"/>
            <a:ext cx="8229600" cy="63408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3600" dirty="0" smtClean="0"/>
              <a:t>Berechnung mit der Sinusfunktion</a:t>
            </a:r>
            <a:endParaRPr lang="de-DE" sz="3600" dirty="0"/>
          </a:p>
        </p:txBody>
      </p:sp>
      <p:sp>
        <p:nvSpPr>
          <p:cNvPr id="6" name="Rechteck 5"/>
          <p:cNvSpPr/>
          <p:nvPr/>
        </p:nvSpPr>
        <p:spPr>
          <a:xfrm>
            <a:off x="1331640" y="1556792"/>
            <a:ext cx="2303066" cy="369332"/>
          </a:xfrm>
          <a:prstGeom prst="rect">
            <a:avLst/>
          </a:prstGeom>
        </p:spPr>
        <p:txBody>
          <a:bodyPr wrap="none">
            <a:spAutoFit/>
          </a:bodyPr>
          <a:lstStyle/>
          <a:p>
            <a:r>
              <a:rPr lang="de-DE" dirty="0"/>
              <a:t>Gesucht ist die Seite a</a:t>
            </a:r>
            <a:r>
              <a:rPr lang="de-DE" dirty="0" smtClean="0"/>
              <a:t>.</a:t>
            </a:r>
            <a:endParaRPr lang="de-DE" dirty="0"/>
          </a:p>
        </p:txBody>
      </p:sp>
      <mc:AlternateContent xmlns:mc="http://schemas.openxmlformats.org/markup-compatibility/2006" xmlns:a14="http://schemas.microsoft.com/office/drawing/2010/main">
        <mc:Choice Requires="a14">
          <p:sp>
            <p:nvSpPr>
              <p:cNvPr id="7" name="Rechteck 6"/>
              <p:cNvSpPr/>
              <p:nvPr/>
            </p:nvSpPr>
            <p:spPr>
              <a:xfrm>
                <a:off x="4499992" y="1384364"/>
                <a:ext cx="1962653" cy="522259"/>
              </a:xfrm>
              <a:prstGeom prst="rect">
                <a:avLst/>
              </a:prstGeom>
            </p:spPr>
            <p:txBody>
              <a:bodyPr wrap="none">
                <a:spAutoFit/>
              </a:bodyPr>
              <a:lstStyle/>
              <a:p>
                <a:r>
                  <a:rPr lang="de-DE" dirty="0">
                    <a:solidFill>
                      <a:srgbClr val="FF0000"/>
                    </a:solidFill>
                  </a:rPr>
                  <a:t>sin</a:t>
                </a:r>
                <a:r>
                  <a:rPr lang="el-GR" dirty="0">
                    <a:solidFill>
                      <a:srgbClr val="FF0000"/>
                    </a:solidFill>
                  </a:rPr>
                  <a:t>α =</a:t>
                </a:r>
                <a:r>
                  <a:rPr lang="de-DE" dirty="0">
                    <a:solidFill>
                      <a:srgbClr val="FF0000"/>
                    </a:solidFill>
                  </a:rPr>
                  <a:t> </a:t>
                </a:r>
                <a14:m>
                  <m:oMath xmlns:m="http://schemas.openxmlformats.org/officeDocument/2006/math">
                    <m:f>
                      <m:fPr>
                        <m:ctrlPr>
                          <a:rPr lang="el-GR" i="1">
                            <a:solidFill>
                              <a:srgbClr val="FF0000"/>
                            </a:solidFill>
                            <a:latin typeface="Cambria Math"/>
                          </a:rPr>
                        </m:ctrlPr>
                      </m:fPr>
                      <m:num>
                        <m:r>
                          <a:rPr lang="de-DE" i="1">
                            <a:solidFill>
                              <a:srgbClr val="FF0000"/>
                            </a:solidFill>
                            <a:latin typeface="Cambria Math"/>
                          </a:rPr>
                          <m:t>𝐺𝑒𝑔𝑒𝑛𝑘𝑎𝑡h𝑒𝑡𝑒</m:t>
                        </m:r>
                      </m:num>
                      <m:den>
                        <m:r>
                          <a:rPr lang="de-DE" i="1">
                            <a:solidFill>
                              <a:srgbClr val="FF0000"/>
                            </a:solidFill>
                            <a:latin typeface="Cambria Math"/>
                          </a:rPr>
                          <m:t>𝐻𝑦𝑝𝑜𝑡𝑒𝑛𝑢𝑠𝑒</m:t>
                        </m:r>
                      </m:den>
                    </m:f>
                  </m:oMath>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4499992" y="1384364"/>
                <a:ext cx="1962653" cy="522259"/>
              </a:xfrm>
              <a:prstGeom prst="rect">
                <a:avLst/>
              </a:prstGeom>
              <a:blipFill rotWithShape="1">
                <a:blip r:embed="rId3"/>
                <a:stretch>
                  <a:fillRect l="-2484" b="-3488"/>
                </a:stretch>
              </a:blipFill>
            </p:spPr>
            <p:txBody>
              <a:bodyPr/>
              <a:lstStyle/>
              <a:p>
                <a:r>
                  <a:rPr lang="de-DE">
                    <a:noFill/>
                  </a:rPr>
                  <a:t> </a:t>
                </a:r>
              </a:p>
            </p:txBody>
          </p:sp>
        </mc:Fallback>
      </mc:AlternateContent>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635" y="3284984"/>
            <a:ext cx="981075" cy="29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feld 8"/>
          <p:cNvSpPr txBox="1"/>
          <p:nvPr/>
        </p:nvSpPr>
        <p:spPr>
          <a:xfrm>
            <a:off x="179512" y="6491477"/>
            <a:ext cx="2376264" cy="276999"/>
          </a:xfrm>
          <a:prstGeom prst="rect">
            <a:avLst/>
          </a:prstGeom>
          <a:noFill/>
        </p:spPr>
        <p:txBody>
          <a:bodyPr wrap="square" rtlCol="0">
            <a:spAutoFit/>
          </a:bodyPr>
          <a:lstStyle/>
          <a:p>
            <a:r>
              <a:rPr lang="de-DE" sz="1200" dirty="0" smtClean="0"/>
              <a:t>Lösung unter dem Winkel </a:t>
            </a:r>
            <a:r>
              <a:rPr lang="el-GR" sz="1200" dirty="0"/>
              <a:t>β</a:t>
            </a:r>
            <a:endParaRPr lang="de-DE" sz="1200" dirty="0"/>
          </a:p>
        </p:txBody>
      </p:sp>
      <p:sp>
        <p:nvSpPr>
          <p:cNvPr id="11" name="Textfeld 10"/>
          <p:cNvSpPr txBox="1"/>
          <p:nvPr/>
        </p:nvSpPr>
        <p:spPr>
          <a:xfrm>
            <a:off x="7147847" y="6381328"/>
            <a:ext cx="1538953" cy="276999"/>
          </a:xfrm>
          <a:prstGeom prst="rect">
            <a:avLst/>
          </a:prstGeom>
          <a:noFill/>
        </p:spPr>
        <p:txBody>
          <a:bodyPr wrap="square" rtlCol="0">
            <a:spAutoFit/>
          </a:bodyPr>
          <a:lstStyle/>
          <a:p>
            <a:r>
              <a:rPr lang="de-DE" sz="1200" dirty="0" smtClean="0"/>
              <a:t>B.S. 112/ 3,4,9</a:t>
            </a:r>
            <a:endParaRPr lang="de-DE" sz="1200" dirty="0"/>
          </a:p>
        </p:txBody>
      </p:sp>
    </p:spTree>
    <p:extLst>
      <p:ext uri="{BB962C8B-B14F-4D97-AF65-F5344CB8AC3E}">
        <p14:creationId xmlns:p14="http://schemas.microsoft.com/office/powerpoint/2010/main" val="1189255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115616" y="1196752"/>
            <a:ext cx="7200800" cy="1752600"/>
          </a:xfrm>
        </p:spPr>
        <p:txBody>
          <a:bodyPr>
            <a:normAutofit fontScale="77500" lnSpcReduction="20000"/>
          </a:bodyPr>
          <a:lstStyle/>
          <a:p>
            <a:pPr algn="l"/>
            <a:r>
              <a:rPr lang="de-DE" dirty="0">
                <a:solidFill>
                  <a:schemeClr val="tx1"/>
                </a:solidFill>
              </a:rPr>
              <a:t>Das Längenverhältnis der </a:t>
            </a:r>
            <a:r>
              <a:rPr lang="de-DE" dirty="0" smtClean="0">
                <a:solidFill>
                  <a:schemeClr val="tx1"/>
                </a:solidFill>
              </a:rPr>
              <a:t>Ankathete </a:t>
            </a:r>
            <a:r>
              <a:rPr lang="de-DE" dirty="0">
                <a:solidFill>
                  <a:schemeClr val="tx1"/>
                </a:solidFill>
              </a:rPr>
              <a:t>zur Hypotenuse in einem rechtwinkligen Dreieck nennt man den </a:t>
            </a:r>
            <a:r>
              <a:rPr lang="de-DE" dirty="0" smtClean="0">
                <a:solidFill>
                  <a:schemeClr val="tx1"/>
                </a:solidFill>
              </a:rPr>
              <a:t>Kosinus</a:t>
            </a:r>
            <a:r>
              <a:rPr lang="de-DE" dirty="0">
                <a:solidFill>
                  <a:schemeClr val="tx1"/>
                </a:solidFill>
              </a:rPr>
              <a:t>. Aus diesem Verhältnis kann man </a:t>
            </a:r>
            <a:r>
              <a:rPr lang="de-DE" dirty="0" smtClean="0">
                <a:solidFill>
                  <a:schemeClr val="tx1"/>
                </a:solidFill>
              </a:rPr>
              <a:t>wieder mit Hilfe </a:t>
            </a:r>
            <a:r>
              <a:rPr lang="de-DE" dirty="0">
                <a:solidFill>
                  <a:schemeClr val="tx1"/>
                </a:solidFill>
              </a:rPr>
              <a:t>des Taschenrechners den Winkel </a:t>
            </a:r>
            <a:r>
              <a:rPr lang="el-GR" dirty="0">
                <a:solidFill>
                  <a:schemeClr val="tx1"/>
                </a:solidFill>
              </a:rPr>
              <a:t>α</a:t>
            </a:r>
            <a:r>
              <a:rPr lang="de-DE" dirty="0">
                <a:solidFill>
                  <a:schemeClr val="tx1"/>
                </a:solidFill>
              </a:rPr>
              <a:t> </a:t>
            </a:r>
            <a:r>
              <a:rPr lang="de-DE" dirty="0" smtClean="0">
                <a:solidFill>
                  <a:schemeClr val="tx1"/>
                </a:solidFill>
              </a:rPr>
              <a:t>oder eine der beiden Seiten berechnen</a:t>
            </a:r>
            <a:r>
              <a:rPr lang="de-DE" dirty="0">
                <a:solidFill>
                  <a:schemeClr val="tx1"/>
                </a:solidFill>
              </a:rPr>
              <a:t>.</a:t>
            </a:r>
          </a:p>
          <a:p>
            <a:endParaRPr lang="de-DE" dirty="0"/>
          </a:p>
        </p:txBody>
      </p:sp>
      <p:sp>
        <p:nvSpPr>
          <p:cNvPr id="4" name="Titel 1"/>
          <p:cNvSpPr txBox="1">
            <a:spLocks/>
          </p:cNvSpPr>
          <p:nvPr/>
        </p:nvSpPr>
        <p:spPr>
          <a:xfrm>
            <a:off x="457200" y="274638"/>
            <a:ext cx="8229600" cy="63408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DE" sz="3600" dirty="0" smtClean="0"/>
              <a:t>Berechnung mit der </a:t>
            </a:r>
            <a:r>
              <a:rPr lang="de-DE" sz="3600" dirty="0" err="1"/>
              <a:t>K</a:t>
            </a:r>
            <a:r>
              <a:rPr lang="de-DE" sz="3600" dirty="0" err="1" smtClean="0"/>
              <a:t>osinusfunktion</a:t>
            </a:r>
            <a:endParaRPr lang="de-DE" sz="3600" dirty="0"/>
          </a:p>
        </p:txBody>
      </p:sp>
      <p:pic>
        <p:nvPicPr>
          <p:cNvPr id="5" name="Picture 2" descr="Bildergebnis für sinusfunktion dreie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3429000"/>
            <a:ext cx="4925142" cy="265342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6" name="Rechteck 5"/>
              <p:cNvSpPr/>
              <p:nvPr/>
            </p:nvSpPr>
            <p:spPr>
              <a:xfrm>
                <a:off x="1403648" y="3356992"/>
                <a:ext cx="2900859" cy="674287"/>
              </a:xfrm>
              <a:prstGeom prst="rect">
                <a:avLst/>
              </a:prstGeom>
            </p:spPr>
            <p:txBody>
              <a:bodyPr wrap="none">
                <a:spAutoFit/>
              </a:bodyPr>
              <a:lstStyle/>
              <a:p>
                <a:r>
                  <a:rPr lang="de-DE" dirty="0" smtClean="0"/>
                  <a:t>cos </a:t>
                </a:r>
                <a:r>
                  <a:rPr lang="el-GR" dirty="0"/>
                  <a:t>α</a:t>
                </a:r>
                <a:r>
                  <a:rPr lang="de-DE" dirty="0"/>
                  <a:t> = </a:t>
                </a:r>
                <a14:m>
                  <m:oMath xmlns:m="http://schemas.openxmlformats.org/officeDocument/2006/math">
                    <m:f>
                      <m:fPr>
                        <m:ctrlPr>
                          <a:rPr lang="de-DE" sz="2400" i="1">
                            <a:latin typeface="Cambria Math"/>
                          </a:rPr>
                        </m:ctrlPr>
                      </m:fPr>
                      <m:num>
                        <m:r>
                          <a:rPr lang="de-DE" sz="2400" b="0" i="1" smtClean="0">
                            <a:solidFill>
                              <a:srgbClr val="3F5CEB"/>
                            </a:solidFill>
                            <a:latin typeface="Cambria Math"/>
                          </a:rPr>
                          <m:t>𝐴𝑛𝑘𝑎𝑡h𝑒𝑡𝑒</m:t>
                        </m:r>
                        <m:r>
                          <a:rPr lang="de-DE" sz="2400" b="0" i="1" smtClean="0">
                            <a:solidFill>
                              <a:srgbClr val="3F5CEB"/>
                            </a:solidFill>
                            <a:latin typeface="Cambria Math"/>
                          </a:rPr>
                          <m:t> (</m:t>
                        </m:r>
                        <m:r>
                          <a:rPr lang="de-DE" sz="2400" i="1">
                            <a:latin typeface="Cambria Math"/>
                          </a:rPr>
                          <m:t>𝑣𝑜𝑛</m:t>
                        </m:r>
                        <m:r>
                          <a:rPr lang="de-DE" sz="2400" i="1">
                            <a:latin typeface="Cambria Math"/>
                          </a:rPr>
                          <m:t> </m:t>
                        </m:r>
                        <m:r>
                          <m:rPr>
                            <m:sty m:val="p"/>
                          </m:rPr>
                          <a:rPr lang="el-GR" sz="2400" i="1">
                            <a:latin typeface="Cambria Math"/>
                          </a:rPr>
                          <m:t>α</m:t>
                        </m:r>
                        <m:r>
                          <a:rPr lang="de-DE" sz="2400" i="1">
                            <a:latin typeface="Cambria Math"/>
                          </a:rPr>
                          <m:t>)</m:t>
                        </m:r>
                      </m:num>
                      <m:den>
                        <m:r>
                          <a:rPr lang="de-DE" sz="2400" i="1">
                            <a:solidFill>
                              <a:srgbClr val="00B050"/>
                            </a:solidFill>
                            <a:latin typeface="Cambria Math"/>
                          </a:rPr>
                          <m:t>𝐻𝑦𝑝𝑜𝑡𝑒𝑛𝑢𝑠𝑒</m:t>
                        </m:r>
                      </m:den>
                    </m:f>
                  </m:oMath>
                </a14:m>
                <a:endParaRPr lang="de-DE" dirty="0"/>
              </a:p>
            </p:txBody>
          </p:sp>
        </mc:Choice>
        <mc:Fallback xmlns="">
          <p:sp>
            <p:nvSpPr>
              <p:cNvPr id="6" name="Rechteck 5"/>
              <p:cNvSpPr>
                <a:spLocks noRot="1" noChangeAspect="1" noMove="1" noResize="1" noEditPoints="1" noAdjustHandles="1" noChangeArrowheads="1" noChangeShapeType="1" noTextEdit="1"/>
              </p:cNvSpPr>
              <p:nvPr/>
            </p:nvSpPr>
            <p:spPr>
              <a:xfrm>
                <a:off x="1403648" y="3356992"/>
                <a:ext cx="2900859" cy="674287"/>
              </a:xfrm>
              <a:prstGeom prst="rect">
                <a:avLst/>
              </a:prstGeom>
              <a:blipFill rotWithShape="1">
                <a:blip r:embed="rId3"/>
                <a:stretch>
                  <a:fillRect l="-1681"/>
                </a:stretch>
              </a:blipFill>
            </p:spPr>
            <p:txBody>
              <a:bodyPr/>
              <a:lstStyle/>
              <a:p>
                <a:r>
                  <a:rPr lang="de-DE">
                    <a:noFill/>
                  </a:rPr>
                  <a:t> </a:t>
                </a:r>
              </a:p>
            </p:txBody>
          </p:sp>
        </mc:Fallback>
      </mc:AlternateContent>
    </p:spTree>
    <p:extLst>
      <p:ext uri="{BB962C8B-B14F-4D97-AF65-F5344CB8AC3E}">
        <p14:creationId xmlns:p14="http://schemas.microsoft.com/office/powerpoint/2010/main" val="2647285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719</Words>
  <Application>Microsoft Office PowerPoint</Application>
  <PresentationFormat>Bildschirmpräsentation (4:3)</PresentationFormat>
  <Paragraphs>76</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Larissa</vt:lpstr>
      <vt:lpstr>Trigonometrie</vt:lpstr>
      <vt:lpstr>Die Beschriftung</vt:lpstr>
      <vt:lpstr>Übung</vt:lpstr>
      <vt:lpstr>Berechnung mit der Sinusfunktion</vt:lpstr>
      <vt:lpstr>Beispiel:</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Trigonometrie</dc:title>
  <dc:creator>C. Roßband</dc:creator>
  <cp:lastModifiedBy>C. Roßband</cp:lastModifiedBy>
  <cp:revision>32</cp:revision>
  <dcterms:created xsi:type="dcterms:W3CDTF">2019-01-21T16:12:23Z</dcterms:created>
  <dcterms:modified xsi:type="dcterms:W3CDTF">2019-02-11T18:50:21Z</dcterms:modified>
</cp:coreProperties>
</file>